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5"/>
  </p:notesMasterIdLst>
  <p:handoutMasterIdLst>
    <p:handoutMasterId r:id="rId26"/>
  </p:handoutMasterIdLst>
  <p:sldIdLst>
    <p:sldId id="353" r:id="rId2"/>
    <p:sldId id="409" r:id="rId3"/>
    <p:sldId id="431" r:id="rId4"/>
    <p:sldId id="457" r:id="rId5"/>
    <p:sldId id="458" r:id="rId6"/>
    <p:sldId id="447" r:id="rId7"/>
    <p:sldId id="439" r:id="rId8"/>
    <p:sldId id="441" r:id="rId9"/>
    <p:sldId id="435" r:id="rId10"/>
    <p:sldId id="436" r:id="rId11"/>
    <p:sldId id="437" r:id="rId12"/>
    <p:sldId id="438" r:id="rId13"/>
    <p:sldId id="442" r:id="rId14"/>
    <p:sldId id="445" r:id="rId15"/>
    <p:sldId id="446" r:id="rId16"/>
    <p:sldId id="460" r:id="rId17"/>
    <p:sldId id="443" r:id="rId18"/>
    <p:sldId id="449" r:id="rId19"/>
    <p:sldId id="450" r:id="rId20"/>
    <p:sldId id="444" r:id="rId21"/>
    <p:sldId id="452" r:id="rId22"/>
    <p:sldId id="394" r:id="rId23"/>
    <p:sldId id="396" r:id="rId24"/>
  </p:sldIdLst>
  <p:sldSz cx="12192000" cy="6858000"/>
  <p:notesSz cx="6858000" cy="9144000"/>
  <p:custDataLst>
    <p:tags r:id="rId27"/>
  </p:custDataLst>
  <p:defaultTex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14" userDrawn="1">
          <p15:clr>
            <a:srgbClr val="A4A3A4"/>
          </p15:clr>
        </p15:guide>
        <p15:guide id="2" orient="horz" pos="104" userDrawn="1">
          <p15:clr>
            <a:srgbClr val="A4A3A4"/>
          </p15:clr>
        </p15:guide>
        <p15:guide id="3" orient="horz" pos="887" userDrawn="1">
          <p15:clr>
            <a:srgbClr val="A4A3A4"/>
          </p15:clr>
        </p15:guide>
        <p15:guide id="4" orient="horz" pos="2161" userDrawn="1">
          <p15:clr>
            <a:srgbClr val="A4A3A4"/>
          </p15:clr>
        </p15:guide>
        <p15:guide id="5" orient="horz" pos="3629" userDrawn="1">
          <p15:clr>
            <a:srgbClr val="A4A3A4"/>
          </p15:clr>
        </p15:guide>
        <p15:guide id="6" pos="7408" userDrawn="1">
          <p15:clr>
            <a:srgbClr val="A4A3A4"/>
          </p15:clr>
        </p15:guide>
        <p15:guide id="7" pos="275" userDrawn="1">
          <p15:clr>
            <a:srgbClr val="A4A3A4"/>
          </p15:clr>
        </p15:guide>
        <p15:guide id="8" pos="3848"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037828" initials="D" lastIdx="6" clrIdx="0"/>
  <p:cmAuthor id="1" name="Richard Harper" initials="RH"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EBCC7"/>
    <a:srgbClr val="0070C0"/>
    <a:srgbClr val="FE9B00"/>
    <a:srgbClr val="EC9E9E"/>
    <a:srgbClr val="C9E8FF"/>
    <a:srgbClr val="F8FBEF"/>
    <a:srgbClr val="BD9F5E"/>
    <a:srgbClr val="5791CA"/>
    <a:srgbClr val="A5C93E"/>
    <a:srgbClr val="764E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51759" autoAdjust="0"/>
  </p:normalViewPr>
  <p:slideViewPr>
    <p:cSldViewPr snapToGrid="0" showGuides="1">
      <p:cViewPr varScale="1">
        <p:scale>
          <a:sx n="57" d="100"/>
          <a:sy n="57" d="100"/>
        </p:scale>
        <p:origin x="523" y="43"/>
      </p:cViewPr>
      <p:guideLst>
        <p:guide orient="horz" pos="4214"/>
        <p:guide orient="horz" pos="104"/>
        <p:guide orient="horz" pos="887"/>
        <p:guide orient="horz" pos="2161"/>
        <p:guide orient="horz" pos="3629"/>
        <p:guide pos="7408"/>
        <p:guide pos="275"/>
        <p:guide pos="384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2" d="100"/>
          <a:sy n="92" d="100"/>
        </p:scale>
        <p:origin x="2606"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845973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42875" y="390525"/>
            <a:ext cx="7143750" cy="401955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750600" y="4706112"/>
            <a:ext cx="53568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334071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70000" indent="-180000" algn="l" defTabSz="914400"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449263" indent="-182563" algn="l" defTabSz="914400" rtl="0" eaLnBrk="1" latinLnBrk="0" hangingPunct="1">
      <a:buClr>
        <a:schemeClr val="accent2"/>
      </a:buClr>
      <a:buSzPct val="80000"/>
      <a:buFont typeface="Symbol" pitchFamily="18" charset="2"/>
      <a:buChar char="-"/>
      <a:defRPr sz="1000" kern="1200">
        <a:solidFill>
          <a:schemeClr val="tx1"/>
        </a:solidFill>
        <a:latin typeface="+mn-lt"/>
        <a:ea typeface="+mn-ea"/>
        <a:cs typeface="+mn-cs"/>
      </a:defRPr>
    </a:lvl3pPr>
    <a:lvl4pPr marL="566738" indent="-133350" algn="l" defTabSz="914400" rtl="0" eaLnBrk="1" latinLnBrk="0" hangingPunct="1">
      <a:buClr>
        <a:schemeClr val="accent2"/>
      </a:buClr>
      <a:buFont typeface="Arial" pitchFamily="34" charset="0"/>
      <a:buChar char="–"/>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adicati.com/wp/wp-content/uploads/2018/12/Email-Statistics-Report-2019-2023-Executive-Summary.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Tree>
    <p:extLst>
      <p:ext uri="{BB962C8B-B14F-4D97-AF65-F5344CB8AC3E}">
        <p14:creationId xmlns:p14="http://schemas.microsoft.com/office/powerpoint/2010/main" val="2507678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Floe</a:t>
            </a:r>
            <a:r>
              <a:rPr lang="en-GB" baseline="0" dirty="0" smtClean="0"/>
              <a:t> gives you a new approach for SAP document output.</a:t>
            </a:r>
          </a:p>
          <a:p>
            <a:endParaRPr lang="en-GB" baseline="0" dirty="0" smtClean="0"/>
          </a:p>
          <a:p>
            <a:r>
              <a:rPr lang="en-GB" baseline="0" dirty="0" smtClean="0"/>
              <a:t>With Floe you can replace the plain email and the PDF attachment with a new graphical email.</a:t>
            </a:r>
          </a:p>
          <a:p>
            <a:endParaRPr lang="en-GB" baseline="0" dirty="0" smtClean="0"/>
          </a:p>
          <a:p>
            <a:r>
              <a:rPr lang="en-GB" baseline="0" dirty="0" smtClean="0"/>
              <a:t>Floe supports dynamic content; so logos can change or information can be included or excluded based on SAP business logic.</a:t>
            </a:r>
          </a:p>
          <a:p>
            <a:endParaRPr lang="en-GB" baseline="0" dirty="0" smtClean="0"/>
          </a:p>
          <a:p>
            <a:r>
              <a:rPr lang="en-GB" baseline="0" dirty="0" smtClean="0"/>
              <a:t>So you can replace </a:t>
            </a:r>
            <a:r>
              <a:rPr lang="en-GB" baseline="0" dirty="0" err="1" smtClean="0"/>
              <a:t>SAPScripts</a:t>
            </a:r>
            <a:r>
              <a:rPr lang="en-GB" baseline="0" dirty="0" smtClean="0"/>
              <a:t>, </a:t>
            </a:r>
            <a:r>
              <a:rPr lang="en-GB" baseline="0" dirty="0" err="1" smtClean="0"/>
              <a:t>Smartforms</a:t>
            </a:r>
            <a:r>
              <a:rPr lang="en-GB" baseline="0" dirty="0" smtClean="0"/>
              <a:t> and Adobe forms with Floe.</a:t>
            </a:r>
          </a:p>
        </p:txBody>
      </p:sp>
      <p:sp>
        <p:nvSpPr>
          <p:cNvPr id="4" name="Slide Number Placeholder 3"/>
          <p:cNvSpPr>
            <a:spLocks noGrp="1"/>
          </p:cNvSpPr>
          <p:nvPr>
            <p:ph type="sldNum" sz="quarter" idx="10"/>
          </p:nvPr>
        </p:nvSpPr>
        <p:spPr/>
        <p:txBody>
          <a:bodyPr/>
          <a:lstStyle/>
          <a:p>
            <a:fld id="{7D8C2C35-2B8A-446E-BEC0-FD36716C29AC}" type="slidenum">
              <a:rPr lang="de-DE" smtClean="0"/>
              <a:pPr/>
              <a:t>10</a:t>
            </a:fld>
            <a:endParaRPr lang="de-DE" dirty="0"/>
          </a:p>
        </p:txBody>
      </p:sp>
    </p:spTree>
    <p:extLst>
      <p:ext uri="{BB962C8B-B14F-4D97-AF65-F5344CB8AC3E}">
        <p14:creationId xmlns:p14="http://schemas.microsoft.com/office/powerpoint/2010/main" val="794948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You can</a:t>
            </a:r>
            <a:r>
              <a:rPr lang="en-GB" baseline="0" dirty="0" smtClean="0"/>
              <a:t> also send mass correspondence to different business communities – like partners, contractors or customers.</a:t>
            </a:r>
          </a:p>
          <a:p>
            <a:endParaRPr lang="en-GB" baseline="0" dirty="0" smtClean="0"/>
          </a:p>
          <a:p>
            <a:r>
              <a:rPr lang="en-GB" baseline="0" dirty="0" smtClean="0"/>
              <a:t>The emails you send can be tailored to each recipient based on data inside SAP.</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11</a:t>
            </a:fld>
            <a:endParaRPr lang="de-DE" dirty="0"/>
          </a:p>
        </p:txBody>
      </p:sp>
    </p:spTree>
    <p:extLst>
      <p:ext uri="{BB962C8B-B14F-4D97-AF65-F5344CB8AC3E}">
        <p14:creationId xmlns:p14="http://schemas.microsoft.com/office/powerpoint/2010/main" val="2027121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dirty="0" smtClean="0"/>
              <a:t>An additional capability</a:t>
            </a:r>
            <a:r>
              <a:rPr lang="en-GB" baseline="0" dirty="0" smtClean="0"/>
              <a:t> of Floe is the generation of formatted reports that can be consumed using multiple UIs.</a:t>
            </a:r>
          </a:p>
          <a:p>
            <a:pPr marL="0" indent="0">
              <a:buFontTx/>
              <a:buNone/>
            </a:pPr>
            <a:endParaRPr lang="en-GB" baseline="0" dirty="0" smtClean="0"/>
          </a:p>
          <a:p>
            <a:pPr marL="0" indent="0">
              <a:buFontTx/>
              <a:buNone/>
            </a:pPr>
            <a:r>
              <a:rPr lang="en-GB" baseline="0" dirty="0" smtClean="0"/>
              <a:t>Because HTML is a universally-understood language, by creating a Floe output using a simple HTML table, we can create a downloadable report that can be consumed using many different applications and devices.</a:t>
            </a:r>
          </a:p>
          <a:p>
            <a:pPr marL="0" indent="0">
              <a:buFontTx/>
              <a:buNone/>
            </a:pPr>
            <a:endParaRPr lang="en-GB" baseline="0" dirty="0" smtClean="0"/>
          </a:p>
          <a:p>
            <a:pPr marL="0" indent="0">
              <a:buFontTx/>
              <a:buNone/>
            </a:pPr>
            <a:r>
              <a:rPr lang="en-GB" baseline="0" dirty="0" smtClean="0"/>
              <a:t>It’s really great to be able to download information from SAP into, say, Excel or Word, without having to spend a long time re-formatting the raw data</a:t>
            </a:r>
            <a:r>
              <a:rPr lang="en-GB" baseline="0" dirty="0" smtClean="0"/>
              <a:t>.</a:t>
            </a:r>
            <a:endParaRPr lang="en-GB" baseline="0" dirty="0" smtClean="0"/>
          </a:p>
        </p:txBody>
      </p:sp>
      <p:sp>
        <p:nvSpPr>
          <p:cNvPr id="4" name="Slide Number Placeholder 3"/>
          <p:cNvSpPr>
            <a:spLocks noGrp="1"/>
          </p:cNvSpPr>
          <p:nvPr>
            <p:ph type="sldNum" sz="quarter" idx="10"/>
          </p:nvPr>
        </p:nvSpPr>
        <p:spPr/>
        <p:txBody>
          <a:bodyPr/>
          <a:lstStyle/>
          <a:p>
            <a:fld id="{7D8C2C35-2B8A-446E-BEC0-FD36716C29AC}" type="slidenum">
              <a:rPr lang="de-DE" smtClean="0"/>
              <a:pPr/>
              <a:t>12</a:t>
            </a:fld>
            <a:endParaRPr lang="de-DE" dirty="0"/>
          </a:p>
        </p:txBody>
      </p:sp>
    </p:spTree>
    <p:extLst>
      <p:ext uri="{BB962C8B-B14F-4D97-AF65-F5344CB8AC3E}">
        <p14:creationId xmlns:p14="http://schemas.microsoft.com/office/powerpoint/2010/main" val="2842832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13</a:t>
            </a:fld>
            <a:endParaRPr lang="de-DE" dirty="0"/>
          </a:p>
        </p:txBody>
      </p:sp>
    </p:spTree>
    <p:extLst>
      <p:ext uri="{BB962C8B-B14F-4D97-AF65-F5344CB8AC3E}">
        <p14:creationId xmlns:p14="http://schemas.microsoft.com/office/powerpoint/2010/main" val="11045289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Floe is delivered as</a:t>
            </a:r>
            <a:r>
              <a:rPr lang="en-GB" baseline="0" dirty="0" smtClean="0"/>
              <a:t> an API, and can be triggered from anywhere.</a:t>
            </a:r>
          </a:p>
          <a:p>
            <a:endParaRPr lang="en-GB" baseline="0" dirty="0" smtClean="0"/>
          </a:p>
          <a:p>
            <a:r>
              <a:rPr lang="en-GB" baseline="0" dirty="0" smtClean="0"/>
              <a:t>If we consider our use cases, the API is triggered either from a SAP workflow step, or a print program, or from the mass correspondence tool that is included as part of Floe.</a:t>
            </a:r>
          </a:p>
          <a:p>
            <a:endParaRPr lang="en-GB" baseline="0" dirty="0" smtClean="0"/>
          </a:p>
          <a:p>
            <a:r>
              <a:rPr lang="en-GB" baseline="0" dirty="0" smtClean="0"/>
              <a:t>In all cases, the Floe API constructs the email and passes it to the SAP Business Communication Service, which in turn routes it to an outbound SMTP Server.</a:t>
            </a: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14</a:t>
            </a:fld>
            <a:endParaRPr lang="de-DE" dirty="0"/>
          </a:p>
        </p:txBody>
      </p:sp>
    </p:spTree>
    <p:extLst>
      <p:ext uri="{BB962C8B-B14F-4D97-AF65-F5344CB8AC3E}">
        <p14:creationId xmlns:p14="http://schemas.microsoft.com/office/powerpoint/2010/main" val="11449453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The</a:t>
            </a:r>
            <a:r>
              <a:rPr lang="en-GB" baseline="0" dirty="0" smtClean="0"/>
              <a:t> Floe API collects data, template and other information and constructs the email.</a:t>
            </a:r>
          </a:p>
          <a:p>
            <a:endParaRPr lang="en-GB" baseline="0" dirty="0" smtClean="0"/>
          </a:p>
          <a:p>
            <a:r>
              <a:rPr lang="en-GB" baseline="0" dirty="0" smtClean="0"/>
              <a:t>In some cases, we pass in all the data we want to the API.</a:t>
            </a:r>
          </a:p>
          <a:p>
            <a:r>
              <a:rPr lang="en-GB" baseline="0" dirty="0" smtClean="0"/>
              <a:t>In some cases we pass in an SAP document number, and then Floe will collect the data it needs.</a:t>
            </a:r>
          </a:p>
          <a:p>
            <a:endParaRPr lang="en-GB" baseline="0" dirty="0" smtClean="0"/>
          </a:p>
          <a:p>
            <a:r>
              <a:rPr lang="en-GB" baseline="0" dirty="0" smtClean="0"/>
              <a:t>When we add this kind of business logic, we use the Floe user-exits.  This enables us to add our dynamic logic in simple ABAP code blocks.</a:t>
            </a:r>
          </a:p>
          <a:p>
            <a:endParaRPr lang="en-GB" baseline="0" dirty="0" smtClean="0"/>
          </a:p>
          <a:p>
            <a:r>
              <a:rPr lang="en-GB" baseline="0" dirty="0" smtClean="0"/>
              <a:t>This means that we have the capability to programmatically over-ride SAP data and the templates, in order to dynamically create tailored emails at run-time.</a:t>
            </a: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extLst>
      <p:ext uri="{BB962C8B-B14F-4D97-AF65-F5344CB8AC3E}">
        <p14:creationId xmlns:p14="http://schemas.microsoft.com/office/powerpoint/2010/main" val="28756162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Floe</a:t>
            </a:r>
            <a:r>
              <a:rPr lang="en-GB" baseline="0" dirty="0" smtClean="0"/>
              <a:t> Email Builder is a business user tool for creating and changing SAP emails.</a:t>
            </a:r>
          </a:p>
          <a:p>
            <a:endParaRPr lang="en-GB" baseline="0" dirty="0" smtClean="0"/>
          </a:p>
          <a:p>
            <a:r>
              <a:rPr lang="en-GB" baseline="0" dirty="0" smtClean="0"/>
              <a:t>It’s really easy to use and it enables business users to take control of SAP output for the first time.  You can connect the app to your SAP development system, or to your SAP production system, so that changes can be made quickly without involving IT.</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16</a:t>
            </a:fld>
            <a:endParaRPr lang="de-DE" dirty="0"/>
          </a:p>
        </p:txBody>
      </p:sp>
    </p:spTree>
    <p:extLst>
      <p:ext uri="{BB962C8B-B14F-4D97-AF65-F5344CB8AC3E}">
        <p14:creationId xmlns:p14="http://schemas.microsoft.com/office/powerpoint/2010/main" val="2652607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17</a:t>
            </a:fld>
            <a:endParaRPr lang="de-DE" dirty="0"/>
          </a:p>
        </p:txBody>
      </p:sp>
    </p:spTree>
    <p:extLst>
      <p:ext uri="{BB962C8B-B14F-4D97-AF65-F5344CB8AC3E}">
        <p14:creationId xmlns:p14="http://schemas.microsoft.com/office/powerpoint/2010/main" val="95170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some of the benefits of Floe.</a:t>
            </a:r>
          </a:p>
          <a:p>
            <a:endParaRPr lang="en-GB" dirty="0" smtClean="0"/>
          </a:p>
          <a:p>
            <a:r>
              <a:rPr lang="en-GB" dirty="0" smtClean="0"/>
              <a:t>I</a:t>
            </a:r>
            <a:r>
              <a:rPr lang="en-GB" baseline="0" dirty="0" smtClean="0"/>
              <a:t> wont go through them all, but I think it’s worth highlighting some of the differences between using the email body for document output instead of using a PDF attachment.</a:t>
            </a:r>
          </a:p>
          <a:p>
            <a:endParaRPr lang="en-GB" baseline="0" dirty="0" smtClean="0"/>
          </a:p>
          <a:p>
            <a:r>
              <a:rPr lang="en-GB" baseline="0" dirty="0" smtClean="0"/>
              <a:t>Firstly the email size is smaller – a lot smaller.  That means that there are benefits down the whole chain – your SAP system, your email server, the recipient’s email server, and the recipient’s email client.</a:t>
            </a:r>
          </a:p>
          <a:p>
            <a:r>
              <a:rPr lang="en-GB" baseline="0" dirty="0" smtClean="0"/>
              <a:t>One large customer reckoned that they could make a business case for floe based on the database savings alone.</a:t>
            </a:r>
          </a:p>
          <a:p>
            <a:endParaRPr lang="en-GB" baseline="0" dirty="0" smtClean="0"/>
          </a:p>
          <a:p>
            <a:r>
              <a:rPr lang="en-GB" baseline="0" dirty="0" smtClean="0"/>
              <a:t>And of course it’s faster – faster to send, faster to receive, faster to open. And so we’re improving the experience of dealing with us – and that’s part of a digital transformation strategy.</a:t>
            </a: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18</a:t>
            </a:fld>
            <a:endParaRPr lang="de-DE" dirty="0"/>
          </a:p>
        </p:txBody>
      </p:sp>
    </p:spTree>
    <p:extLst>
      <p:ext uri="{BB962C8B-B14F-4D97-AF65-F5344CB8AC3E}">
        <p14:creationId xmlns:p14="http://schemas.microsoft.com/office/powerpoint/2010/main" val="1663398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Floe enables you to deliver top-quality email communication  - the kind of communication that we all expect these days.  It provides a new approach for SAP output.</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Floe helps you extend your SAP UX strategy to more user touchpoints – both inside and outside the enterprise. It’s a quick win Digital Transformation product.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Email content can be managed using an easy app by Business Users – directly in the production system if you want, so there’s no waiting for IT and transports when an output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Floe is for every SAP </a:t>
            </a:r>
            <a:r>
              <a:rPr lang="en-GB" baseline="0" dirty="0" smtClean="0"/>
              <a:t>customer, and available on a free trial licence from floe.com</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19</a:t>
            </a:fld>
            <a:endParaRPr lang="de-DE" dirty="0"/>
          </a:p>
        </p:txBody>
      </p:sp>
    </p:spTree>
    <p:extLst>
      <p:ext uri="{BB962C8B-B14F-4D97-AF65-F5344CB8AC3E}">
        <p14:creationId xmlns:p14="http://schemas.microsoft.com/office/powerpoint/2010/main" val="1820944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a:t>
            </a:fld>
            <a:endParaRPr lang="de-DE" dirty="0"/>
          </a:p>
        </p:txBody>
      </p:sp>
    </p:spTree>
    <p:extLst>
      <p:ext uri="{BB962C8B-B14F-4D97-AF65-F5344CB8AC3E}">
        <p14:creationId xmlns:p14="http://schemas.microsoft.com/office/powerpoint/2010/main" val="36470670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20</a:t>
            </a:fld>
            <a:endParaRPr lang="de-DE" dirty="0"/>
          </a:p>
        </p:txBody>
      </p:sp>
    </p:spTree>
    <p:extLst>
      <p:ext uri="{BB962C8B-B14F-4D97-AF65-F5344CB8AC3E}">
        <p14:creationId xmlns:p14="http://schemas.microsoft.com/office/powerpoint/2010/main" val="20736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21</a:t>
            </a:fld>
            <a:endParaRPr lang="de-DE" dirty="0"/>
          </a:p>
        </p:txBody>
      </p:sp>
    </p:spTree>
    <p:extLst>
      <p:ext uri="{BB962C8B-B14F-4D97-AF65-F5344CB8AC3E}">
        <p14:creationId xmlns:p14="http://schemas.microsoft.com/office/powerpoint/2010/main" val="12602688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75" y="390525"/>
            <a:ext cx="7143750" cy="401955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23</a:t>
            </a:fld>
            <a:endParaRPr lang="de-DE" dirty="0"/>
          </a:p>
        </p:txBody>
      </p:sp>
    </p:spTree>
    <p:extLst>
      <p:ext uri="{BB962C8B-B14F-4D97-AF65-F5344CB8AC3E}">
        <p14:creationId xmlns:p14="http://schemas.microsoft.com/office/powerpoint/2010/main" val="4036559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 short video to introduce</a:t>
            </a:r>
            <a:r>
              <a:rPr lang="en-GB" baseline="0" dirty="0" smtClean="0"/>
              <a:t> Floe</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3</a:t>
            </a:fld>
            <a:endParaRPr lang="de-DE" dirty="0"/>
          </a:p>
        </p:txBody>
      </p:sp>
    </p:spTree>
    <p:extLst>
      <p:ext uri="{BB962C8B-B14F-4D97-AF65-F5344CB8AC3E}">
        <p14:creationId xmlns:p14="http://schemas.microsoft.com/office/powerpoint/2010/main" val="18962648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The use of business email </a:t>
            </a:r>
            <a:r>
              <a:rPr lang="en-GB" sz="1200" u="sng" kern="1200" dirty="0" smtClean="0">
                <a:solidFill>
                  <a:schemeClr val="tx1"/>
                </a:solidFill>
                <a:effectLst/>
                <a:latin typeface="+mn-lt"/>
                <a:ea typeface="+mn-ea"/>
                <a:cs typeface="+mn-cs"/>
                <a:hlinkClick r:id="rId3"/>
              </a:rPr>
              <a:t>is rising</a:t>
            </a:r>
            <a:r>
              <a:rPr lang="en-GB" sz="1200" kern="1200" dirty="0" smtClean="0">
                <a:solidFill>
                  <a:schemeClr val="tx1"/>
                </a:solidFill>
                <a:effectLst/>
                <a:latin typeface="+mn-lt"/>
                <a:ea typeface="+mn-ea"/>
                <a:cs typeface="+mn-cs"/>
              </a:rPr>
              <a:t>: Email has replaced fax and print almost entirely. For many business processes </a:t>
            </a:r>
            <a:r>
              <a:rPr lang="en-GB" sz="1200" b="1" kern="1200" dirty="0" smtClean="0">
                <a:solidFill>
                  <a:schemeClr val="tx1"/>
                </a:solidFill>
                <a:effectLst/>
                <a:latin typeface="+mn-lt"/>
                <a:ea typeface="+mn-ea"/>
                <a:cs typeface="+mn-cs"/>
              </a:rPr>
              <a:t>the email is now the document of record</a:t>
            </a:r>
            <a:r>
              <a:rPr lang="en-GB" sz="1200" kern="1200" dirty="0" smtClean="0">
                <a:solidFill>
                  <a:schemeClr val="tx1"/>
                </a:solidFill>
                <a:effectLst/>
                <a:latin typeface="+mn-lt"/>
                <a:ea typeface="+mn-ea"/>
                <a:cs typeface="+mn-cs"/>
              </a:rPr>
              <a:t> rather than an attached PDF.</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For most business communities </a:t>
            </a:r>
            <a:r>
              <a:rPr lang="en-GB" sz="1200" b="1" kern="1200" dirty="0" smtClean="0">
                <a:solidFill>
                  <a:schemeClr val="tx1"/>
                </a:solidFill>
                <a:effectLst/>
                <a:latin typeface="+mn-lt"/>
                <a:ea typeface="+mn-ea"/>
                <a:cs typeface="+mn-cs"/>
              </a:rPr>
              <a:t>email is the only communication medium</a:t>
            </a:r>
            <a:r>
              <a:rPr lang="en-GB" sz="1200" kern="1200" dirty="0" smtClean="0">
                <a:solidFill>
                  <a:schemeClr val="tx1"/>
                </a:solidFill>
                <a:effectLst/>
                <a:latin typeface="+mn-lt"/>
                <a:ea typeface="+mn-ea"/>
                <a:cs typeface="+mn-cs"/>
              </a:rPr>
              <a:t>. So email design should be an essential part of an organisation’s communication strategy.  Automated SAP </a:t>
            </a:r>
            <a:r>
              <a:rPr lang="en-GB" sz="1200" b="1" kern="1200" dirty="0" smtClean="0">
                <a:solidFill>
                  <a:schemeClr val="tx1"/>
                </a:solidFill>
                <a:effectLst/>
                <a:latin typeface="+mn-lt"/>
                <a:ea typeface="+mn-ea"/>
                <a:cs typeface="+mn-cs"/>
              </a:rPr>
              <a:t>emails help to shape user and customer experience</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In a world of spam and unnecessary notifications, it is important to maximise the impact of emails. Different email content has different relevance to different recipients, so in order to stand</a:t>
            </a:r>
            <a:r>
              <a:rPr lang="en-GB" sz="1200" kern="1200" baseline="0" dirty="0" smtClean="0">
                <a:solidFill>
                  <a:schemeClr val="tx1"/>
                </a:solidFill>
                <a:effectLst/>
                <a:latin typeface="+mn-lt"/>
                <a:ea typeface="+mn-ea"/>
                <a:cs typeface="+mn-cs"/>
              </a:rPr>
              <a:t> out </a:t>
            </a:r>
            <a:r>
              <a:rPr lang="en-GB" sz="1200" b="1" kern="1200" dirty="0" smtClean="0">
                <a:solidFill>
                  <a:schemeClr val="tx1"/>
                </a:solidFill>
                <a:effectLst/>
                <a:latin typeface="+mn-lt"/>
                <a:ea typeface="+mn-ea"/>
                <a:cs typeface="+mn-cs"/>
              </a:rPr>
              <a:t>emails should be tailored for each recipient</a:t>
            </a:r>
            <a:r>
              <a:rPr lang="en-GB" sz="1200" kern="1200" dirty="0" smtClean="0">
                <a:solidFill>
                  <a:schemeClr val="tx1"/>
                </a:solidFill>
                <a:effectLst/>
                <a:latin typeface="+mn-lt"/>
                <a:ea typeface="+mn-ea"/>
                <a:cs typeface="+mn-cs"/>
              </a:rPr>
              <a:t>.</a:t>
            </a:r>
          </a:p>
          <a:p>
            <a:pPr lvl="0"/>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4</a:t>
            </a:fld>
            <a:endParaRPr lang="de-DE" dirty="0"/>
          </a:p>
        </p:txBody>
      </p:sp>
    </p:spTree>
    <p:extLst>
      <p:ext uri="{BB962C8B-B14F-4D97-AF65-F5344CB8AC3E}">
        <p14:creationId xmlns:p14="http://schemas.microsoft.com/office/powerpoint/2010/main" val="2448991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latin typeface="+mn-lt"/>
                <a:ea typeface="+mn-ea"/>
                <a:cs typeface="+mn-cs"/>
              </a:rPr>
              <a:t>While many areas of SAP have advanced dramatically email has been left out and we realised</a:t>
            </a:r>
            <a:r>
              <a:rPr lang="en-GB" sz="1200" kern="1200" baseline="0" dirty="0" smtClean="0">
                <a:solidFill>
                  <a:schemeClr val="tx1"/>
                </a:solidFill>
                <a:latin typeface="+mn-lt"/>
                <a:ea typeface="+mn-ea"/>
                <a:cs typeface="+mn-cs"/>
              </a:rPr>
              <a:t> it fell s</a:t>
            </a:r>
            <a:r>
              <a:rPr lang="en-GB" sz="1200" kern="1200" dirty="0" smtClean="0">
                <a:solidFill>
                  <a:schemeClr val="tx1"/>
                </a:solidFill>
                <a:latin typeface="+mn-lt"/>
                <a:ea typeface="+mn-ea"/>
                <a:cs typeface="+mn-cs"/>
              </a:rPr>
              <a:t>hort of today’s business needs.</a:t>
            </a:r>
          </a:p>
          <a:p>
            <a:r>
              <a:rPr lang="en-GB" sz="1200" kern="1200" dirty="0" smtClean="0">
                <a:solidFill>
                  <a:schemeClr val="tx1"/>
                </a:solidFill>
                <a:latin typeface="+mn-lt"/>
                <a:ea typeface="+mn-ea"/>
                <a:cs typeface="+mn-cs"/>
              </a:rPr>
              <a:t> </a:t>
            </a:r>
          </a:p>
          <a:p>
            <a:r>
              <a:rPr lang="en-GB" sz="1200" kern="1200" dirty="0" smtClean="0">
                <a:solidFill>
                  <a:schemeClr val="tx1"/>
                </a:solidFill>
                <a:latin typeface="+mn-lt"/>
                <a:ea typeface="+mn-ea"/>
                <a:cs typeface="+mn-cs"/>
              </a:rPr>
              <a:t>The fact is, HTML email in SAP pretty hard to develop.  Moreover SAP</a:t>
            </a:r>
            <a:r>
              <a:rPr lang="en-GB" sz="1200" kern="1200" baseline="0" dirty="0" smtClean="0">
                <a:solidFill>
                  <a:schemeClr val="tx1"/>
                </a:solidFill>
                <a:latin typeface="+mn-lt"/>
                <a:ea typeface="+mn-ea"/>
                <a:cs typeface="+mn-cs"/>
              </a:rPr>
              <a:t> </a:t>
            </a:r>
            <a:r>
              <a:rPr lang="en-GB" sz="1200" kern="1200" dirty="0" smtClean="0">
                <a:solidFill>
                  <a:schemeClr val="tx1"/>
                </a:solidFill>
                <a:latin typeface="+mn-lt"/>
                <a:ea typeface="+mn-ea"/>
                <a:cs typeface="+mn-cs"/>
              </a:rPr>
              <a:t>standard document output exploits PDF attachments which can be caught up in the corporate firewall. Indeed, speaking as an Adobe partner of many years standing,</a:t>
            </a:r>
            <a:r>
              <a:rPr lang="en-GB" sz="1200" kern="1200" baseline="0" dirty="0" smtClean="0">
                <a:solidFill>
                  <a:schemeClr val="tx1"/>
                </a:solidFill>
                <a:latin typeface="+mn-lt"/>
                <a:ea typeface="+mn-ea"/>
                <a:cs typeface="+mn-cs"/>
              </a:rPr>
              <a:t> we can tell you that Adobe’s firewall doesn't let PDFs through. Of course PDF is a superb technology but for many use cases HTML only is a must. </a:t>
            </a:r>
          </a:p>
          <a:p>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Equally, in reality unless</a:t>
            </a:r>
            <a:r>
              <a:rPr lang="en-GB" sz="1200" kern="1200" baseline="0" dirty="0" smtClean="0">
                <a:solidFill>
                  <a:schemeClr val="tx1"/>
                </a:solidFill>
                <a:latin typeface="+mn-lt"/>
                <a:ea typeface="+mn-ea"/>
                <a:cs typeface="+mn-cs"/>
              </a:rPr>
              <a:t> you have SAP CRM there is no recipient management in SAP. </a:t>
            </a:r>
          </a:p>
          <a:p>
            <a:endParaRPr lang="en-GB" sz="1200" kern="1200" baseline="0" dirty="0" smtClean="0">
              <a:solidFill>
                <a:schemeClr val="tx1"/>
              </a:solidFill>
              <a:latin typeface="+mn-lt"/>
              <a:ea typeface="+mn-ea"/>
              <a:cs typeface="+mn-cs"/>
            </a:endParaRPr>
          </a:p>
          <a:p>
            <a:r>
              <a:rPr lang="en-GB" sz="1200" b="0" kern="1200" baseline="0" dirty="0" smtClean="0">
                <a:solidFill>
                  <a:schemeClr val="tx1"/>
                </a:solidFill>
                <a:latin typeface="+mn-lt"/>
                <a:ea typeface="+mn-ea"/>
                <a:cs typeface="+mn-cs"/>
              </a:rPr>
              <a:t>Finally, in those scenarios where SAP does send out an e-mail – for document output or workflow, the resulting e-mails have little or no process data within the content, and often look pretty dismal too.</a:t>
            </a: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5</a:t>
            </a:fld>
            <a:endParaRPr lang="de-DE" dirty="0"/>
          </a:p>
        </p:txBody>
      </p:sp>
    </p:spTree>
    <p:extLst>
      <p:ext uri="{BB962C8B-B14F-4D97-AF65-F5344CB8AC3E}">
        <p14:creationId xmlns:p14="http://schemas.microsoft.com/office/powerpoint/2010/main" val="1557356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GB" dirty="0" smtClean="0"/>
              <a:t>Our</a:t>
            </a:r>
            <a:r>
              <a:rPr lang="en-GB" baseline="0" dirty="0" smtClean="0"/>
              <a:t> Solution is Floe.</a:t>
            </a:r>
          </a:p>
          <a:p>
            <a:endParaRPr lang="en-GB" baseline="0" dirty="0" smtClean="0"/>
          </a:p>
          <a:p>
            <a:r>
              <a:rPr lang="en-GB" baseline="0" dirty="0" smtClean="0"/>
              <a:t>Technically it is an ABAP Add-on, the installs on top of your SAP solution.</a:t>
            </a:r>
          </a:p>
          <a:p>
            <a:r>
              <a:rPr lang="en-GB" baseline="0" dirty="0" smtClean="0"/>
              <a:t>You can then set-up and use Floe through the normal SAP menus and IMG.</a:t>
            </a:r>
          </a:p>
          <a:p>
            <a:endParaRPr lang="en-GB" baseline="0" dirty="0" smtClean="0"/>
          </a:p>
          <a:p>
            <a:r>
              <a:rPr lang="en-GB" baseline="0" dirty="0" smtClean="0"/>
              <a:t>Floe provides a module for email management.</a:t>
            </a:r>
          </a:p>
          <a:p>
            <a:r>
              <a:rPr lang="en-GB" baseline="0" dirty="0" smtClean="0"/>
              <a:t>This includes, defining email types, storing the HTML templates, managing all the business logic for data determination, manipulation, attachments, images, recipients etc. – all the components we need to build an email.</a:t>
            </a:r>
          </a:p>
          <a:p>
            <a:r>
              <a:rPr lang="en-GB" baseline="0" dirty="0" smtClean="0"/>
              <a:t>And we include the capability to store recipient lists for the purpose of mass communication.</a:t>
            </a:r>
          </a:p>
          <a:p>
            <a:endParaRPr lang="en-GB" baseline="0" dirty="0" smtClean="0"/>
          </a:p>
          <a:p>
            <a:r>
              <a:rPr lang="en-GB" baseline="0" dirty="0" smtClean="0"/>
              <a:t>At run-time, Floe is an email generator.</a:t>
            </a:r>
          </a:p>
          <a:p>
            <a:r>
              <a:rPr lang="en-GB" baseline="0" dirty="0" smtClean="0"/>
              <a:t>This can be entirely data-driven, so we can dynamically select and manipulate the email template, based on the data from SAP.</a:t>
            </a:r>
          </a:p>
          <a:p>
            <a:r>
              <a:rPr lang="en-GB" baseline="0" dirty="0" smtClean="0"/>
              <a:t>We can support very simple emails, or really complex ones, where for example, content is dynamically tailored for the particular recipient, or we have multiple levels of nested content.</a:t>
            </a:r>
          </a:p>
          <a:p>
            <a:r>
              <a:rPr lang="en-GB" baseline="0" dirty="0" smtClean="0"/>
              <a:t>Of course we include images, in two different ways, and add in attachments, and create a log so that we can report on exactly what was sent.</a:t>
            </a:r>
          </a:p>
          <a:p>
            <a:endParaRPr lang="en-GB" baseline="0" dirty="0" smtClean="0"/>
          </a:p>
          <a:p>
            <a:r>
              <a:rPr lang="en-GB" baseline="0" dirty="0" smtClean="0"/>
              <a:t>Floe provides powerful integration with the SAP data.</a:t>
            </a:r>
          </a:p>
          <a:p>
            <a:r>
              <a:rPr lang="en-GB" baseline="0" dirty="0" smtClean="0"/>
              <a:t>And actually, because we deliver it as an API, you can trigger it from non-SAP systems too, passing in whatever data you like.</a:t>
            </a:r>
          </a:p>
          <a:p>
            <a:r>
              <a:rPr lang="en-GB" baseline="0" dirty="0" smtClean="0"/>
              <a:t>Floe is integrated to SAP authorisations, so you can control who can do what.</a:t>
            </a:r>
          </a:p>
          <a:p>
            <a:r>
              <a:rPr lang="en-GB" baseline="0" dirty="0" smtClean="0"/>
              <a:t>And all the outbound messages flow out of the normal SAP Connect interface, so your Basis team can manage them using the standard tools.</a:t>
            </a:r>
          </a:p>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6</a:t>
            </a:fld>
            <a:endParaRPr lang="de-DE" dirty="0"/>
          </a:p>
        </p:txBody>
      </p:sp>
    </p:spTree>
    <p:extLst>
      <p:ext uri="{BB962C8B-B14F-4D97-AF65-F5344CB8AC3E}">
        <p14:creationId xmlns:p14="http://schemas.microsoft.com/office/powerpoint/2010/main" val="1554864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7</a:t>
            </a:fld>
            <a:endParaRPr lang="de-DE" dirty="0"/>
          </a:p>
        </p:txBody>
      </p:sp>
    </p:spTree>
    <p:extLst>
      <p:ext uri="{BB962C8B-B14F-4D97-AF65-F5344CB8AC3E}">
        <p14:creationId xmlns:p14="http://schemas.microsoft.com/office/powerpoint/2010/main" val="2877629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Here’s a short video showing the kind</a:t>
            </a:r>
            <a:r>
              <a:rPr lang="en-GB" baseline="0" dirty="0" smtClean="0"/>
              <a:t> of content we can add to emails with Floe</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8</a:t>
            </a:fld>
            <a:endParaRPr lang="de-DE" dirty="0"/>
          </a:p>
        </p:txBody>
      </p:sp>
    </p:spTree>
    <p:extLst>
      <p:ext uri="{BB962C8B-B14F-4D97-AF65-F5344CB8AC3E}">
        <p14:creationId xmlns:p14="http://schemas.microsoft.com/office/powerpoint/2010/main" val="1931566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One major</a:t>
            </a:r>
            <a:r>
              <a:rPr lang="en-GB" baseline="0" dirty="0" smtClean="0"/>
              <a:t> use case is process notifications.</a:t>
            </a:r>
          </a:p>
          <a:p>
            <a:endParaRPr lang="en-GB" baseline="0" dirty="0" smtClean="0"/>
          </a:p>
          <a:p>
            <a:r>
              <a:rPr lang="en-GB" baseline="0" dirty="0" smtClean="0"/>
              <a:t>These can be triggered in various different ways, notably from SAP Workflow.</a:t>
            </a:r>
          </a:p>
          <a:p>
            <a:endParaRPr lang="en-GB" baseline="0" dirty="0" smtClean="0"/>
          </a:p>
          <a:p>
            <a:r>
              <a:rPr lang="en-GB" baseline="0" dirty="0" smtClean="0"/>
              <a:t>So instead of plain workflow notifications with no data, you can create impressive notifications with all the information from the workflow container inside the email.</a:t>
            </a:r>
            <a:endParaRPr lang="en-GB"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9</a:t>
            </a:fld>
            <a:endParaRPr lang="de-DE" dirty="0"/>
          </a:p>
        </p:txBody>
      </p:sp>
    </p:spTree>
    <p:extLst>
      <p:ext uri="{BB962C8B-B14F-4D97-AF65-F5344CB8AC3E}">
        <p14:creationId xmlns:p14="http://schemas.microsoft.com/office/powerpoint/2010/main" val="29901086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le with picture - shor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6032" y="4592684"/>
            <a:ext cx="11324167" cy="553998"/>
          </a:xfrm>
        </p:spPr>
        <p:txBody>
          <a:bodyPr anchor="t" anchorCtr="0">
            <a:spAutoFit/>
          </a:bodyPr>
          <a:lstStyle>
            <a:lvl1pPr algn="l">
              <a:defRPr sz="3600" b="0" baseline="0">
                <a:solidFill>
                  <a:schemeClr val="tx1"/>
                </a:solidFill>
              </a:defRPr>
            </a:lvl1pPr>
          </a:lstStyle>
          <a:p>
            <a:r>
              <a:rPr lang="en-US" dirty="0" smtClean="0"/>
              <a:t>Introduction to Floe</a:t>
            </a:r>
            <a:endParaRPr lang="en-US" dirty="0"/>
          </a:p>
        </p:txBody>
      </p:sp>
      <p:sp>
        <p:nvSpPr>
          <p:cNvPr id="6" name="Subtitle 2"/>
          <p:cNvSpPr>
            <a:spLocks noGrp="1"/>
          </p:cNvSpPr>
          <p:nvPr>
            <p:ph type="subTitle" idx="1" hasCustomPrompt="1"/>
          </p:nvPr>
        </p:nvSpPr>
        <p:spPr bwMode="gray">
          <a:xfrm>
            <a:off x="436032" y="5253914"/>
            <a:ext cx="11324167" cy="492443"/>
          </a:xfrm>
        </p:spPr>
        <p:txBody>
          <a:bodyPr anchor="t" anchorCtr="0">
            <a:noAutofit/>
          </a:bodyPr>
          <a:lstStyle>
            <a:lvl1pPr marL="0" marR="0" indent="0" algn="l" defTabSz="914400" rtl="0" eaLnBrk="1" fontAlgn="auto" latinLnBrk="0" hangingPunct="1">
              <a:lnSpc>
                <a:spcPct val="100000"/>
              </a:lnSpc>
              <a:spcBef>
                <a:spcPts val="0"/>
              </a:spcBef>
              <a:spcAft>
                <a:spcPts val="0"/>
              </a:spcAft>
              <a:buClr>
                <a:schemeClr val="accent1"/>
              </a:buClr>
              <a:buSzPct val="80000"/>
              <a:buFontTx/>
              <a:buNone/>
              <a:tabLst/>
              <a:defRPr sz="1600"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Speaker’s Name</a:t>
            </a:r>
            <a:br>
              <a:rPr lang="en-US" dirty="0" smtClean="0"/>
            </a:br>
            <a:r>
              <a:rPr lang="en-US" dirty="0" smtClean="0"/>
              <a:t>Month 00, 2013</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931" y="5674662"/>
            <a:ext cx="1622297" cy="1104916"/>
          </a:xfrm>
          <a:prstGeom prst="rect">
            <a:avLst/>
          </a:prstGeom>
        </p:spPr>
      </p:pic>
    </p:spTree>
    <p:extLst>
      <p:ext uri="{BB962C8B-B14F-4D97-AF65-F5344CB8AC3E}">
        <p14:creationId xmlns:p14="http://schemas.microsoft.com/office/powerpoint/2010/main" val="355877134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32001" y="1408113"/>
            <a:ext cx="11326284" cy="4352925"/>
          </a:xfrm>
        </p:spPr>
        <p:txBody>
          <a:bodyPr/>
          <a:lstStyle>
            <a:lvl1pPr>
              <a:defRPr/>
            </a:lvl1pPr>
            <a:lvl2pPr>
              <a:buClr>
                <a:schemeClr val="tx2"/>
              </a:buClr>
              <a:defRPr/>
            </a:lvl2pPr>
            <a:lvl3pPr>
              <a:buClr>
                <a:schemeClr val="tx2"/>
              </a:buClr>
              <a:buSzPct val="130000"/>
              <a:defRPr/>
            </a:lvl3pPr>
            <a:lvl4pPr>
              <a:buClr>
                <a:schemeClr val="tx2"/>
              </a:buClr>
              <a:defRPr/>
            </a:lvl4pPr>
            <a:lvl5pPr>
              <a:buClr>
                <a:schemeClr val="tx2"/>
              </a:buClr>
              <a:defRPr/>
            </a:lvl5pPr>
          </a:lstStyle>
          <a:p>
            <a:pPr lvl="0"/>
            <a:r>
              <a:rPr lang="en-US" noProof="0" dirty="0" smtClean="0"/>
              <a:t>First level</a:t>
            </a:r>
          </a:p>
          <a:p>
            <a:pPr lvl="1"/>
            <a:r>
              <a:rPr lang="en-US" dirty="0" smtClean="0"/>
              <a:t>Second level</a:t>
            </a:r>
          </a:p>
          <a:p>
            <a:pPr lvl="2"/>
            <a:r>
              <a:rPr lang="en-US" dirty="0" smtClean="0"/>
              <a:t>Third level</a:t>
            </a:r>
          </a:p>
        </p:txBody>
      </p:sp>
      <p:sp>
        <p:nvSpPr>
          <p:cNvPr id="7" name="Title Placeholder 1"/>
          <p:cNvSpPr>
            <a:spLocks noGrp="1"/>
          </p:cNvSpPr>
          <p:nvPr>
            <p:ph type="title"/>
          </p:nvPr>
        </p:nvSpPr>
        <p:spPr bwMode="gray">
          <a:xfrm>
            <a:off x="432000" y="162000"/>
            <a:ext cx="11328000" cy="756000"/>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931" y="5674662"/>
            <a:ext cx="1622297" cy="1104916"/>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Text">
    <p:spTree>
      <p:nvGrpSpPr>
        <p:cNvPr id="1" name=""/>
        <p:cNvGrpSpPr/>
        <p:nvPr/>
      </p:nvGrpSpPr>
      <p:grpSpPr>
        <a:xfrm>
          <a:off x="0" y="0"/>
          <a:ext cx="0" cy="0"/>
          <a:chOff x="0" y="0"/>
          <a:chExt cx="0" cy="0"/>
        </a:xfrm>
      </p:grpSpPr>
      <p:sp>
        <p:nvSpPr>
          <p:cNvPr id="7" name="Title Placeholder 1"/>
          <p:cNvSpPr>
            <a:spLocks noGrp="1"/>
          </p:cNvSpPr>
          <p:nvPr>
            <p:ph type="title"/>
          </p:nvPr>
        </p:nvSpPr>
        <p:spPr bwMode="gray">
          <a:xfrm>
            <a:off x="432000" y="162000"/>
            <a:ext cx="11328000" cy="756000"/>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7931" y="5674662"/>
            <a:ext cx="1622297" cy="1104916"/>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p:nvPr>
        </p:nvSpPr>
        <p:spPr bwMode="gray">
          <a:xfrm>
            <a:off x="432000" y="162000"/>
            <a:ext cx="11328000" cy="756000"/>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931" y="5674662"/>
            <a:ext cx="1622297" cy="1104916"/>
          </a:xfrm>
          <a:prstGeom prst="rect">
            <a:avLst/>
          </a:prstGeom>
        </p:spPr>
      </p:pic>
    </p:spTree>
    <p:extLst>
      <p:ext uri="{BB962C8B-B14F-4D97-AF65-F5344CB8AC3E}">
        <p14:creationId xmlns:p14="http://schemas.microsoft.com/office/powerpoint/2010/main" val="18996514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Text">
    <p:bg>
      <p:bgPr>
        <a:blipFill dpi="0" rotWithShape="1">
          <a:blip r:embed="rId2">
            <a:alphaModFix amt="15000"/>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userDrawn="1"/>
        </p:nvSpPr>
        <p:spPr bwMode="gray">
          <a:xfrm>
            <a:off x="0" y="0"/>
            <a:ext cx="9144000" cy="6857999"/>
          </a:xfrm>
          <a:prstGeom prst="rect">
            <a:avLst/>
          </a:prstGeom>
          <a:gradFill>
            <a:gsLst>
              <a:gs pos="26000">
                <a:schemeClr val="bg1"/>
              </a:gs>
              <a:gs pos="92000">
                <a:schemeClr val="bg1">
                  <a:alpha val="0"/>
                </a:schemeClr>
              </a:gs>
              <a:gs pos="53000">
                <a:schemeClr val="bg1">
                  <a:alpha val="0"/>
                </a:schemeClr>
              </a:gs>
            </a:gsLst>
            <a:lin ang="0" scaled="0"/>
          </a:gra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GB" kern="0" dirty="0">
              <a:solidFill>
                <a:prstClr val="black"/>
              </a:solidFill>
              <a:ea typeface="Arial Unicode MS" pitchFamily="34" charset="-128"/>
              <a:cs typeface="Arial Unicode MS" pitchFamily="34" charset="-128"/>
            </a:endParaRPr>
          </a:p>
        </p:txBody>
      </p:sp>
      <p:sp>
        <p:nvSpPr>
          <p:cNvPr id="7" name="Title Placeholder 1"/>
          <p:cNvSpPr>
            <a:spLocks noGrp="1"/>
          </p:cNvSpPr>
          <p:nvPr>
            <p:ph type="title"/>
          </p:nvPr>
        </p:nvSpPr>
        <p:spPr bwMode="gray">
          <a:xfrm>
            <a:off x="432000" y="162000"/>
            <a:ext cx="11328000" cy="756000"/>
          </a:xfrm>
          <a:prstGeom prst="rect">
            <a:avLst/>
          </a:prstGeom>
        </p:spPr>
        <p:txBody>
          <a:bodyPr vert="horz" lIns="0" tIns="0" rIns="0" bIns="0" rtlCol="0" anchor="ctr" anchorCtr="0">
            <a:noAutofit/>
          </a:bodyPr>
          <a:lstStyle/>
          <a:p>
            <a:r>
              <a:rPr lang="en-US" noProof="0" smtClean="0"/>
              <a:t>Click to edit Master title style</a:t>
            </a:r>
            <a:endParaRPr lang="en-US" noProof="0"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7931" y="5674662"/>
            <a:ext cx="1622297" cy="1104916"/>
          </a:xfrm>
          <a:prstGeom prst="rect">
            <a:avLst/>
          </a:prstGeom>
        </p:spPr>
      </p:pic>
    </p:spTree>
    <p:extLst>
      <p:ext uri="{BB962C8B-B14F-4D97-AF65-F5344CB8AC3E}">
        <p14:creationId xmlns:p14="http://schemas.microsoft.com/office/powerpoint/2010/main" val="107713174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32000" y="162000"/>
            <a:ext cx="11328000" cy="756000"/>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432000" y="1408113"/>
            <a:ext cx="11328000" cy="4352926"/>
          </a:xfrm>
          <a:prstGeom prst="rect">
            <a:avLst/>
          </a:prstGeom>
        </p:spPr>
        <p:txBody>
          <a:bodyPr vert="horz" lIns="0" tIns="0" rIns="0" bIns="0" rtlCol="0">
            <a:noAutofit/>
          </a:bodyPr>
          <a:lstStyle/>
          <a:p>
            <a:pPr lvl="0"/>
            <a:r>
              <a:rPr lang="en-US" noProof="0" dirty="0" smtClean="0"/>
              <a:t>First point</a:t>
            </a:r>
          </a:p>
          <a:p>
            <a:pPr lvl="1"/>
            <a:r>
              <a:rPr lang="en-US" noProof="0" dirty="0" smtClean="0"/>
              <a:t>Second level</a:t>
            </a:r>
          </a:p>
          <a:p>
            <a:pPr lvl="2"/>
            <a:r>
              <a:rPr lang="en-US" noProof="0" dirty="0" smtClean="0"/>
              <a:t>Third level</a:t>
            </a:r>
          </a:p>
        </p:txBody>
      </p:sp>
    </p:spTree>
  </p:cSld>
  <p:clrMap bg1="lt1" tx1="dk1" bg2="lt2" tx2="dk2" accent1="accent1" accent2="accent2" accent3="accent3" accent4="accent4" accent5="accent5" accent6="accent6" hlink="hlink" folHlink="folHlink"/>
  <p:sldLayoutIdLst>
    <p:sldLayoutId id="2147483738" r:id="rId1"/>
    <p:sldLayoutId id="2147483732" r:id="rId2"/>
    <p:sldLayoutId id="2147483737" r:id="rId3"/>
    <p:sldLayoutId id="2147483739" r:id="rId4"/>
    <p:sldLayoutId id="2147483740" r:id="rId5"/>
    <p:sldLayoutId id="2147483729" r:id="rId6"/>
  </p:sldLayoutIdLst>
  <p:hf hdr="0" ftr="0" dt="0"/>
  <p:txStyles>
    <p:title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p:titleStyle>
    <p:bodyStyle>
      <a:lvl1pPr marL="0" indent="0" algn="l" defTabSz="914400" rtl="0" eaLnBrk="1" latinLnBrk="0" hangingPunct="1">
        <a:spcBef>
          <a:spcPts val="1620"/>
        </a:spcBef>
        <a:buClr>
          <a:schemeClr val="accent1"/>
        </a:buClr>
        <a:buSzPct val="80000"/>
        <a:buFontTx/>
        <a:buNone/>
        <a:defRPr sz="3200" b="0" kern="1200">
          <a:solidFill>
            <a:schemeClr val="tx1"/>
          </a:solidFill>
          <a:latin typeface="Segoe UI Light" pitchFamily="34" charset="0"/>
          <a:ea typeface="Segoe UI" pitchFamily="34" charset="0"/>
          <a:cs typeface="Segoe UI" pitchFamily="34" charset="0"/>
        </a:defRPr>
      </a:lvl1pPr>
      <a:lvl2pPr marL="269875" indent="-269875" algn="l" defTabSz="914400" rtl="0" eaLnBrk="1" latinLnBrk="0" hangingPunct="1">
        <a:spcBef>
          <a:spcPts val="600"/>
        </a:spcBef>
        <a:buClr>
          <a:schemeClr val="tx2"/>
        </a:buClr>
        <a:buSzPct val="100000"/>
        <a:buFont typeface="Wingdings" pitchFamily="2" charset="2"/>
        <a:buChar char="n"/>
        <a:defRPr sz="2400" kern="1200">
          <a:solidFill>
            <a:schemeClr val="tx1"/>
          </a:solidFill>
          <a:latin typeface="Segoe UI Light" pitchFamily="34" charset="0"/>
          <a:ea typeface="Segoe UI" pitchFamily="34" charset="0"/>
          <a:cs typeface="Segoe UI" pitchFamily="34" charset="0"/>
        </a:defRPr>
      </a:lvl2pPr>
      <a:lvl3pPr marL="541338" indent="-274638" algn="l" defTabSz="914400" rtl="0" eaLnBrk="1" latinLnBrk="0" hangingPunct="1">
        <a:spcBef>
          <a:spcPts val="400"/>
        </a:spcBef>
        <a:buClr>
          <a:schemeClr val="tx2"/>
        </a:buClr>
        <a:buSzPct val="130000"/>
        <a:buFont typeface="Wingdings" pitchFamily="2" charset="2"/>
        <a:buChar char="§"/>
        <a:defRPr sz="2000" kern="1200">
          <a:solidFill>
            <a:schemeClr val="tx1"/>
          </a:solidFill>
          <a:latin typeface="Segoe UI Light" pitchFamily="34" charset="0"/>
          <a:ea typeface="Segoe UI" pitchFamily="34" charset="0"/>
          <a:cs typeface="Segoe UI" pitchFamily="34" charset="0"/>
        </a:defRPr>
      </a:lvl3pPr>
      <a:lvl4pPr marL="808038" indent="-269875" algn="l" defTabSz="914400" rtl="0" eaLnBrk="1" latinLnBrk="0" hangingPunct="1">
        <a:spcBef>
          <a:spcPts val="400"/>
        </a:spcBef>
        <a:buClr>
          <a:schemeClr val="tx2"/>
        </a:buClr>
        <a:buSzPct val="100000"/>
        <a:buFont typeface="Arial" pitchFamily="34" charset="0"/>
        <a:buChar char="–"/>
        <a:defRPr sz="1600" kern="1200">
          <a:solidFill>
            <a:schemeClr val="tx1"/>
          </a:solidFill>
          <a:latin typeface="Segoe UI Light" pitchFamily="34" charset="0"/>
          <a:ea typeface="Segoe UI" pitchFamily="34" charset="0"/>
          <a:cs typeface="Segoe UI" pitchFamily="34" charset="0"/>
        </a:defRPr>
      </a:lvl4pPr>
      <a:lvl5pPr marL="982663" indent="-182563" algn="l" defTabSz="914400" rtl="0" eaLnBrk="1" latinLnBrk="0" hangingPunct="1">
        <a:spcBef>
          <a:spcPts val="250"/>
        </a:spcBef>
        <a:buClr>
          <a:schemeClr val="tx2"/>
        </a:buClr>
        <a:buSzPct val="100000"/>
        <a:buFont typeface="Courier New" pitchFamily="49" charset="0"/>
        <a:buChar char="o"/>
        <a:tabLst/>
        <a:defRPr sz="1400" kern="1200">
          <a:solidFill>
            <a:schemeClr val="tx1"/>
          </a:solidFill>
          <a:latin typeface="Segoe UI Light"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1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0.png"/><Relationship Id="rId7"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2.png"/><Relationship Id="rId5"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video" Target="https://www.youtube.com/embed/3xJCcYqh8_0" TargetMode="External"/><Relationship Id="rId1" Type="http://schemas.openxmlformats.org/officeDocument/2006/relationships/video" Target="https://www.youtube.com/embed/W2rpD62mgAs" TargetMode="External"/><Relationship Id="rId5" Type="http://schemas.openxmlformats.org/officeDocument/2006/relationships/image" Target="../media/image3.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ideo" Target="https://www.youtube.com/embed/W2rpD62mgAs"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4400" dirty="0" smtClean="0">
                <a:latin typeface="Segoe UI Semilight" panose="020B0402040204020203" pitchFamily="34" charset="0"/>
                <a:cs typeface="Segoe UI Semilight" panose="020B0402040204020203" pitchFamily="34" charset="0"/>
              </a:rPr>
              <a:t>Introduction to Floe</a:t>
            </a:r>
            <a:endParaRPr lang="en-GB" sz="4400" dirty="0">
              <a:latin typeface="Segoe UI Semilight" panose="020B0402040204020203" pitchFamily="34" charset="0"/>
              <a:cs typeface="Segoe UI Semilight" panose="020B0402040204020203" pitchFamily="34" charset="0"/>
            </a:endParaRPr>
          </a:p>
        </p:txBody>
      </p:sp>
      <p:sp>
        <p:nvSpPr>
          <p:cNvPr id="2" name="Subtitle 1"/>
          <p:cNvSpPr>
            <a:spLocks noGrp="1"/>
          </p:cNvSpPr>
          <p:nvPr>
            <p:ph type="subTitle" idx="1"/>
          </p:nvPr>
        </p:nvSpPr>
        <p:spPr/>
        <p:txBody>
          <a:bodyPr/>
          <a:lstStyle/>
          <a:p>
            <a:endParaRPr lang="en-GB"/>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9717">
              <a:srgbClr val="7EBCC7"/>
            </a:gs>
            <a:gs pos="0">
              <a:srgbClr val="7EBCC7">
                <a:lumMod val="21000"/>
                <a:lumOff val="79000"/>
                <a:alpha val="4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Floe Use Cases</a:t>
            </a:r>
            <a:endParaRPr lang="en-GB" dirty="0"/>
          </a:p>
        </p:txBody>
      </p:sp>
      <p:grpSp>
        <p:nvGrpSpPr>
          <p:cNvPr id="4" name="Group 3"/>
          <p:cNvGrpSpPr/>
          <p:nvPr/>
        </p:nvGrpSpPr>
        <p:grpSpPr>
          <a:xfrm>
            <a:off x="1032662" y="2452005"/>
            <a:ext cx="4973282" cy="730313"/>
            <a:chOff x="1032662" y="2517035"/>
            <a:chExt cx="4973282" cy="730313"/>
          </a:xfrm>
        </p:grpSpPr>
        <p:sp>
          <p:nvSpPr>
            <p:cNvPr id="12" name="Rectangle 11"/>
            <p:cNvSpPr/>
            <p:nvPr/>
          </p:nvSpPr>
          <p:spPr>
            <a:xfrm>
              <a:off x="1955591" y="2527348"/>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Document Output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62" y="2517035"/>
              <a:ext cx="720000" cy="720000"/>
            </a:xfrm>
            <a:prstGeom prst="rect">
              <a:avLst/>
            </a:prstGeom>
          </p:spPr>
        </p:pic>
      </p:grpSp>
      <p:grpSp>
        <p:nvGrpSpPr>
          <p:cNvPr id="3" name="Group 2"/>
          <p:cNvGrpSpPr/>
          <p:nvPr/>
        </p:nvGrpSpPr>
        <p:grpSpPr>
          <a:xfrm>
            <a:off x="1030191" y="1261252"/>
            <a:ext cx="4975753" cy="723877"/>
            <a:chOff x="1030191" y="1261252"/>
            <a:chExt cx="4975753" cy="723877"/>
          </a:xfrm>
        </p:grpSpPr>
        <p:sp>
          <p:nvSpPr>
            <p:cNvPr id="9" name="Rectangle 8"/>
            <p:cNvSpPr/>
            <p:nvPr/>
          </p:nvSpPr>
          <p:spPr>
            <a:xfrm>
              <a:off x="1955591" y="1265129"/>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 Notifications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91" y="1261252"/>
              <a:ext cx="720000" cy="720000"/>
            </a:xfrm>
            <a:prstGeom prst="rect">
              <a:avLst/>
            </a:prstGeom>
          </p:spPr>
        </p:pic>
      </p:grpSp>
      <p:sp>
        <p:nvSpPr>
          <p:cNvPr id="13" name="Rounded Rectangle 12"/>
          <p:cNvSpPr/>
          <p:nvPr/>
        </p:nvSpPr>
        <p:spPr bwMode="gray">
          <a:xfrm>
            <a:off x="1030191" y="3659507"/>
            <a:ext cx="5403878" cy="1493520"/>
          </a:xfrm>
          <a:prstGeom prst="roundRect">
            <a:avLst/>
          </a:prstGeom>
          <a:solidFill>
            <a:schemeClr val="accent2">
              <a:lumMod val="40000"/>
              <a:lumOff val="6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Deliver a new</a:t>
            </a:r>
            <a:r>
              <a:rPr kumimoji="0" lang="en-GB" sz="2800" i="0" u="none" strike="noStrike" kern="0" cap="none" spc="0" normalizeH="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 approach for SAP output</a:t>
            </a:r>
            <a:endPar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endParaRPr>
          </a:p>
        </p:txBody>
      </p:sp>
      <p:pic>
        <p:nvPicPr>
          <p:cNvPr id="5" name="Picture 4"/>
          <p:cNvPicPr>
            <a:picLocks noChangeAspect="1"/>
          </p:cNvPicPr>
          <p:nvPr/>
        </p:nvPicPr>
        <p:blipFill>
          <a:blip r:embed="rId5"/>
          <a:stretch>
            <a:fillRect/>
          </a:stretch>
        </p:blipFill>
        <p:spPr>
          <a:xfrm>
            <a:off x="7515289" y="0"/>
            <a:ext cx="3782254" cy="685800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31" y="604727"/>
            <a:ext cx="4682570" cy="5134555"/>
          </a:xfrm>
          <a:prstGeom prst="rect">
            <a:avLst/>
          </a:prstGeom>
        </p:spPr>
      </p:pic>
    </p:spTree>
    <p:extLst>
      <p:ext uri="{BB962C8B-B14F-4D97-AF65-F5344CB8AC3E}">
        <p14:creationId xmlns:p14="http://schemas.microsoft.com/office/powerpoint/2010/main" val="632483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9717">
              <a:srgbClr val="7EBCC7"/>
            </a:gs>
            <a:gs pos="0">
              <a:srgbClr val="7EBCC7">
                <a:lumMod val="21000"/>
                <a:lumOff val="79000"/>
                <a:alpha val="4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Floe Use Cases</a:t>
            </a:r>
            <a:endParaRPr lang="en-GB" dirty="0"/>
          </a:p>
        </p:txBody>
      </p:sp>
      <p:grpSp>
        <p:nvGrpSpPr>
          <p:cNvPr id="4" name="Group 3"/>
          <p:cNvGrpSpPr/>
          <p:nvPr/>
        </p:nvGrpSpPr>
        <p:grpSpPr>
          <a:xfrm>
            <a:off x="1032662" y="2452005"/>
            <a:ext cx="4973282" cy="730313"/>
            <a:chOff x="1032662" y="2517035"/>
            <a:chExt cx="4973282" cy="730313"/>
          </a:xfrm>
        </p:grpSpPr>
        <p:sp>
          <p:nvSpPr>
            <p:cNvPr id="12" name="Rectangle 11"/>
            <p:cNvSpPr/>
            <p:nvPr/>
          </p:nvSpPr>
          <p:spPr>
            <a:xfrm>
              <a:off x="1955591" y="2527348"/>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Document Output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62" y="2517035"/>
              <a:ext cx="720000" cy="720000"/>
            </a:xfrm>
            <a:prstGeom prst="rect">
              <a:avLst/>
            </a:prstGeom>
          </p:spPr>
        </p:pic>
      </p:grpSp>
      <p:grpSp>
        <p:nvGrpSpPr>
          <p:cNvPr id="3" name="Group 2"/>
          <p:cNvGrpSpPr/>
          <p:nvPr/>
        </p:nvGrpSpPr>
        <p:grpSpPr>
          <a:xfrm>
            <a:off x="1030191" y="1261252"/>
            <a:ext cx="4975753" cy="723877"/>
            <a:chOff x="1030191" y="1261252"/>
            <a:chExt cx="4975753" cy="723877"/>
          </a:xfrm>
        </p:grpSpPr>
        <p:sp>
          <p:nvSpPr>
            <p:cNvPr id="9" name="Rectangle 8"/>
            <p:cNvSpPr/>
            <p:nvPr/>
          </p:nvSpPr>
          <p:spPr>
            <a:xfrm>
              <a:off x="1955591" y="1265129"/>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 Notifications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91" y="1261252"/>
              <a:ext cx="720000" cy="720000"/>
            </a:xfrm>
            <a:prstGeom prst="rect">
              <a:avLst/>
            </a:prstGeom>
          </p:spPr>
        </p:pic>
      </p:grpSp>
      <p:grpSp>
        <p:nvGrpSpPr>
          <p:cNvPr id="5" name="Group 4"/>
          <p:cNvGrpSpPr/>
          <p:nvPr/>
        </p:nvGrpSpPr>
        <p:grpSpPr>
          <a:xfrm>
            <a:off x="1066711" y="3649194"/>
            <a:ext cx="4939232" cy="720000"/>
            <a:chOff x="1066711" y="3772819"/>
            <a:chExt cx="4939232" cy="720000"/>
          </a:xfrm>
        </p:grpSpPr>
        <p:sp>
          <p:nvSpPr>
            <p:cNvPr id="13" name="Rectangle 12"/>
            <p:cNvSpPr/>
            <p:nvPr/>
          </p:nvSpPr>
          <p:spPr>
            <a:xfrm>
              <a:off x="1955590" y="3772819"/>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Mass Correspondence</a:t>
              </a:r>
            </a:p>
          </p:txBody>
        </p:sp>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6711" y="3772819"/>
              <a:ext cx="720000" cy="720000"/>
            </a:xfrm>
            <a:prstGeom prst="rect">
              <a:avLst/>
            </a:prstGeom>
          </p:spPr>
        </p:pic>
      </p:grpSp>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19668" r="19527"/>
          <a:stretch/>
        </p:blipFill>
        <p:spPr>
          <a:xfrm>
            <a:off x="8019147" y="162000"/>
            <a:ext cx="3654963" cy="6427694"/>
          </a:xfrm>
          <a:prstGeom prst="rect">
            <a:avLst/>
          </a:prstGeom>
        </p:spPr>
      </p:pic>
      <p:sp>
        <p:nvSpPr>
          <p:cNvPr id="14" name="Rounded Rectangle 13"/>
          <p:cNvSpPr/>
          <p:nvPr/>
        </p:nvSpPr>
        <p:spPr bwMode="gray">
          <a:xfrm>
            <a:off x="2200990" y="5096174"/>
            <a:ext cx="5403878" cy="1493520"/>
          </a:xfrm>
          <a:prstGeom prst="roundRect">
            <a:avLst/>
          </a:prstGeom>
          <a:solidFill>
            <a:schemeClr val="accent2">
              <a:lumMod val="40000"/>
              <a:lumOff val="6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Build tailored emails for all</a:t>
            </a:r>
            <a:r>
              <a:rPr kumimoji="0" lang="en-GB" sz="2800" i="0" u="none" strike="noStrike" kern="0" cap="none" spc="0" normalizeH="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 your communities</a:t>
            </a:r>
            <a:endPar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endParaRPr>
          </a:p>
        </p:txBody>
      </p:sp>
    </p:spTree>
    <p:extLst>
      <p:ext uri="{BB962C8B-B14F-4D97-AF65-F5344CB8AC3E}">
        <p14:creationId xmlns:p14="http://schemas.microsoft.com/office/powerpoint/2010/main" val="3138830593"/>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9717">
              <a:srgbClr val="7EBCC7"/>
            </a:gs>
            <a:gs pos="0">
              <a:srgbClr val="7EBCC7">
                <a:lumMod val="21000"/>
                <a:lumOff val="79000"/>
                <a:alpha val="4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Floe Use Cases</a:t>
            </a:r>
            <a:endParaRPr lang="en-GB" dirty="0"/>
          </a:p>
        </p:txBody>
      </p:sp>
      <p:grpSp>
        <p:nvGrpSpPr>
          <p:cNvPr id="4" name="Group 3"/>
          <p:cNvGrpSpPr/>
          <p:nvPr/>
        </p:nvGrpSpPr>
        <p:grpSpPr>
          <a:xfrm>
            <a:off x="1032662" y="2452005"/>
            <a:ext cx="4973282" cy="730313"/>
            <a:chOff x="1032662" y="2517035"/>
            <a:chExt cx="4973282" cy="730313"/>
          </a:xfrm>
        </p:grpSpPr>
        <p:sp>
          <p:nvSpPr>
            <p:cNvPr id="12" name="Rectangle 11"/>
            <p:cNvSpPr/>
            <p:nvPr/>
          </p:nvSpPr>
          <p:spPr>
            <a:xfrm>
              <a:off x="1955591" y="2527348"/>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Document Output</a:t>
              </a:r>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62" y="2517035"/>
              <a:ext cx="720000" cy="720000"/>
            </a:xfrm>
            <a:prstGeom prst="rect">
              <a:avLst/>
            </a:prstGeom>
          </p:spPr>
        </p:pic>
      </p:grpSp>
      <p:grpSp>
        <p:nvGrpSpPr>
          <p:cNvPr id="3" name="Group 2"/>
          <p:cNvGrpSpPr/>
          <p:nvPr/>
        </p:nvGrpSpPr>
        <p:grpSpPr>
          <a:xfrm>
            <a:off x="1030191" y="1261252"/>
            <a:ext cx="4975753" cy="723877"/>
            <a:chOff x="1030191" y="1261252"/>
            <a:chExt cx="4975753" cy="723877"/>
          </a:xfrm>
        </p:grpSpPr>
        <p:sp>
          <p:nvSpPr>
            <p:cNvPr id="9" name="Rectangle 8"/>
            <p:cNvSpPr/>
            <p:nvPr/>
          </p:nvSpPr>
          <p:spPr>
            <a:xfrm>
              <a:off x="1955591" y="1265129"/>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 Notifications</a:t>
              </a:r>
            </a:p>
          </p:txBody>
        </p:sp>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191" y="1261252"/>
              <a:ext cx="720000" cy="720000"/>
            </a:xfrm>
            <a:prstGeom prst="rect">
              <a:avLst/>
            </a:prstGeom>
          </p:spPr>
        </p:pic>
      </p:grpSp>
      <p:grpSp>
        <p:nvGrpSpPr>
          <p:cNvPr id="6" name="Group 5"/>
          <p:cNvGrpSpPr/>
          <p:nvPr/>
        </p:nvGrpSpPr>
        <p:grpSpPr>
          <a:xfrm>
            <a:off x="1030191" y="4836070"/>
            <a:ext cx="4975751" cy="720000"/>
            <a:chOff x="1030191" y="4836070"/>
            <a:chExt cx="4975751" cy="720000"/>
          </a:xfrm>
        </p:grpSpPr>
        <p:sp>
          <p:nvSpPr>
            <p:cNvPr id="14" name="Rectangle 13"/>
            <p:cNvSpPr/>
            <p:nvPr/>
          </p:nvSpPr>
          <p:spPr>
            <a:xfrm>
              <a:off x="1955589" y="4836070"/>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Multi-UI Reporting</a:t>
              </a:r>
            </a:p>
          </p:txBody>
        </p:sp>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0191" y="4836070"/>
              <a:ext cx="720000" cy="720000"/>
            </a:xfrm>
            <a:prstGeom prst="rect">
              <a:avLst/>
            </a:prstGeom>
          </p:spPr>
        </p:pic>
      </p:grpSp>
      <p:grpSp>
        <p:nvGrpSpPr>
          <p:cNvPr id="5" name="Group 4"/>
          <p:cNvGrpSpPr/>
          <p:nvPr/>
        </p:nvGrpSpPr>
        <p:grpSpPr>
          <a:xfrm>
            <a:off x="1066711" y="3649194"/>
            <a:ext cx="4939232" cy="720000"/>
            <a:chOff x="1066711" y="3772819"/>
            <a:chExt cx="4939232" cy="720000"/>
          </a:xfrm>
        </p:grpSpPr>
        <p:sp>
          <p:nvSpPr>
            <p:cNvPr id="13" name="Rectangle 12"/>
            <p:cNvSpPr/>
            <p:nvPr/>
          </p:nvSpPr>
          <p:spPr>
            <a:xfrm>
              <a:off x="1955590" y="3772819"/>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Mass Correspondence</a:t>
              </a:r>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6711" y="3772819"/>
              <a:ext cx="720000" cy="720000"/>
            </a:xfrm>
            <a:prstGeom prst="rect">
              <a:avLst/>
            </a:prstGeom>
          </p:spPr>
        </p:pic>
      </p:gr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11581" y="540000"/>
            <a:ext cx="4848419" cy="5738804"/>
          </a:xfrm>
          <a:prstGeom prst="rect">
            <a:avLst/>
          </a:prstGeom>
        </p:spPr>
      </p:pic>
      <p:sp>
        <p:nvSpPr>
          <p:cNvPr id="16" name="Rounded Rectangle 15"/>
          <p:cNvSpPr/>
          <p:nvPr/>
        </p:nvSpPr>
        <p:spPr bwMode="gray">
          <a:xfrm rot="20535564">
            <a:off x="6779561" y="5303521"/>
            <a:ext cx="5403878" cy="899552"/>
          </a:xfrm>
          <a:prstGeom prst="roundRect">
            <a:avLst/>
          </a:prstGeom>
          <a:solidFill>
            <a:schemeClr val="accent2">
              <a:lumMod val="40000"/>
              <a:lumOff val="6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Bonus: Pre-formatted</a:t>
            </a:r>
            <a:r>
              <a:rPr kumimoji="0" lang="en-GB" sz="2800" i="0" u="none" strike="noStrike" kern="0" cap="none" spc="0" normalizeH="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 reports</a:t>
            </a:r>
            <a:endPar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endParaRPr>
          </a:p>
        </p:txBody>
      </p:sp>
    </p:spTree>
    <p:extLst>
      <p:ext uri="{BB962C8B-B14F-4D97-AF65-F5344CB8AC3E}">
        <p14:creationId xmlns:p14="http://schemas.microsoft.com/office/powerpoint/2010/main" val="2452116357"/>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040" y="5209952"/>
            <a:ext cx="2255245" cy="1536005"/>
          </a:xfrm>
          <a:prstGeom prst="rect">
            <a:avLst/>
          </a:prstGeom>
        </p:spPr>
      </p:pic>
      <p:sp>
        <p:nvSpPr>
          <p:cNvPr id="6" name="Rectangle 5"/>
          <p:cNvSpPr/>
          <p:nvPr/>
        </p:nvSpPr>
        <p:spPr bwMode="gray">
          <a:xfrm>
            <a:off x="0" y="3088732"/>
            <a:ext cx="12192000" cy="980818"/>
          </a:xfrm>
          <a:prstGeom prst="rect">
            <a:avLst/>
          </a:prstGeom>
          <a:gradFill flip="none" rotWithShape="1">
            <a:gsLst>
              <a:gs pos="0">
                <a:srgbClr val="0070C0"/>
              </a:gs>
              <a:gs pos="100000">
                <a:srgbClr val="0070C0">
                  <a:alpha val="0"/>
                </a:srgbClr>
              </a:gs>
            </a:gsLst>
            <a:path path="circle">
              <a:fillToRect t="100000" r="100000"/>
            </a:path>
            <a:tileRect l="-100000" b="-10000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Text Placeholder 3"/>
          <p:cNvSpPr txBox="1">
            <a:spLocks/>
          </p:cNvSpPr>
          <p:nvPr/>
        </p:nvSpPr>
        <p:spPr>
          <a:xfrm>
            <a:off x="432001" y="1408113"/>
            <a:ext cx="11326284" cy="4352925"/>
          </a:xfrm>
          <a:prstGeom prst="rect">
            <a:avLst/>
          </a:prstGeom>
        </p:spPr>
        <p:txBody>
          <a:bodyPr/>
          <a:lstStyle>
            <a:lvl1pPr marL="0" indent="0" algn="l" defTabSz="914400" rtl="0" eaLnBrk="1" latinLnBrk="0" hangingPunct="1">
              <a:spcBef>
                <a:spcPts val="1620"/>
              </a:spcBef>
              <a:buClr>
                <a:schemeClr val="accent1"/>
              </a:buClr>
              <a:buSzPct val="80000"/>
              <a:buFontTx/>
              <a:buNone/>
              <a:defRPr sz="3200" b="0" kern="1200">
                <a:solidFill>
                  <a:schemeClr val="tx1"/>
                </a:solidFill>
                <a:latin typeface="Segoe UI Light" pitchFamily="34" charset="0"/>
                <a:ea typeface="Segoe UI" pitchFamily="34" charset="0"/>
                <a:cs typeface="Segoe UI" pitchFamily="34" charset="0"/>
              </a:defRPr>
            </a:lvl1pPr>
            <a:lvl2pPr marL="269875" indent="-269875" algn="l" defTabSz="914400" rtl="0" eaLnBrk="1" latinLnBrk="0" hangingPunct="1">
              <a:spcBef>
                <a:spcPts val="600"/>
              </a:spcBef>
              <a:buClr>
                <a:schemeClr val="tx2"/>
              </a:buClr>
              <a:buSzPct val="100000"/>
              <a:buFont typeface="Wingdings" pitchFamily="2" charset="2"/>
              <a:buChar char="n"/>
              <a:defRPr sz="2400" kern="1200">
                <a:solidFill>
                  <a:schemeClr val="tx1"/>
                </a:solidFill>
                <a:latin typeface="Segoe UI Light" pitchFamily="34" charset="0"/>
                <a:ea typeface="Segoe UI" pitchFamily="34" charset="0"/>
                <a:cs typeface="Segoe UI" pitchFamily="34" charset="0"/>
              </a:defRPr>
            </a:lvl2pPr>
            <a:lvl3pPr marL="541338" indent="-274638" algn="l" defTabSz="914400" rtl="0" eaLnBrk="1" latinLnBrk="0" hangingPunct="1">
              <a:spcBef>
                <a:spcPts val="400"/>
              </a:spcBef>
              <a:buClr>
                <a:schemeClr val="tx2"/>
              </a:buClr>
              <a:buSzPct val="130000"/>
              <a:buFont typeface="Wingdings" pitchFamily="2" charset="2"/>
              <a:buChar char="§"/>
              <a:defRPr sz="2000" kern="1200">
                <a:solidFill>
                  <a:schemeClr val="tx1"/>
                </a:solidFill>
                <a:latin typeface="Segoe UI Light" pitchFamily="34" charset="0"/>
                <a:ea typeface="Segoe UI" pitchFamily="34" charset="0"/>
                <a:cs typeface="Segoe UI" pitchFamily="34" charset="0"/>
              </a:defRPr>
            </a:lvl3pPr>
            <a:lvl4pPr marL="808038" indent="-269875" algn="l" defTabSz="914400" rtl="0" eaLnBrk="1" latinLnBrk="0" hangingPunct="1">
              <a:spcBef>
                <a:spcPts val="400"/>
              </a:spcBef>
              <a:buClr>
                <a:schemeClr val="tx2"/>
              </a:buClr>
              <a:buSzPct val="100000"/>
              <a:buFont typeface="Arial" pitchFamily="34" charset="0"/>
              <a:buChar char="–"/>
              <a:defRPr sz="1600" kern="1200">
                <a:solidFill>
                  <a:schemeClr val="tx1"/>
                </a:solidFill>
                <a:latin typeface="Segoe UI Light" pitchFamily="34" charset="0"/>
                <a:ea typeface="Segoe UI" pitchFamily="34" charset="0"/>
                <a:cs typeface="Segoe UI" pitchFamily="34" charset="0"/>
              </a:defRPr>
            </a:lvl4pPr>
            <a:lvl5pPr marL="982663" indent="-182563" algn="l" defTabSz="914400" rtl="0" eaLnBrk="1" latinLnBrk="0" hangingPunct="1">
              <a:spcBef>
                <a:spcPts val="250"/>
              </a:spcBef>
              <a:buClr>
                <a:schemeClr val="tx2"/>
              </a:buClr>
              <a:buSzPct val="100000"/>
              <a:buFont typeface="Courier New" pitchFamily="49" charset="0"/>
              <a:buChar char="o"/>
              <a:tabLst/>
              <a:defRPr sz="1400" kern="1200">
                <a:solidFill>
                  <a:schemeClr val="tx1"/>
                </a:solidFill>
                <a:latin typeface="Segoe UI Light"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dirty="0" smtClean="0"/>
              <a:t>Introduction</a:t>
            </a:r>
          </a:p>
          <a:p>
            <a:r>
              <a:rPr lang="en-GB" sz="4400" dirty="0" smtClean="0"/>
              <a:t>What Floe can do</a:t>
            </a:r>
          </a:p>
          <a:p>
            <a:r>
              <a:rPr lang="en-GB" sz="4400" b="1" dirty="0" smtClean="0">
                <a:solidFill>
                  <a:schemeClr val="bg1"/>
                </a:solidFill>
              </a:rPr>
              <a:t>How it works</a:t>
            </a:r>
          </a:p>
          <a:p>
            <a:r>
              <a:rPr lang="en-GB" sz="4400" dirty="0" smtClean="0"/>
              <a:t>Summary</a:t>
            </a:r>
          </a:p>
          <a:p>
            <a:r>
              <a:rPr lang="en-GB" sz="4400" dirty="0" smtClean="0"/>
              <a:t>Pricing</a:t>
            </a:r>
            <a:endParaRPr lang="en-GB" sz="4400" dirty="0"/>
          </a:p>
        </p:txBody>
      </p:sp>
    </p:spTree>
    <p:extLst>
      <p:ext uri="{BB962C8B-B14F-4D97-AF65-F5344CB8AC3E}">
        <p14:creationId xmlns:p14="http://schemas.microsoft.com/office/powerpoint/2010/main" val="2923776454"/>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4000">
              <a:srgbClr val="7EBCC7">
                <a:lumMod val="40000"/>
                <a:lumOff val="60000"/>
              </a:srgbClr>
            </a:gs>
            <a:gs pos="0">
              <a:srgbClr val="7EBCC7">
                <a:alpha val="460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Floe API</a:t>
            </a:r>
            <a:endParaRPr lang="en-GB" dirty="0"/>
          </a:p>
        </p:txBody>
      </p:sp>
      <p:cxnSp>
        <p:nvCxnSpPr>
          <p:cNvPr id="16" name="Elbow Connector 15"/>
          <p:cNvCxnSpPr>
            <a:stCxn id="24" idx="2"/>
            <a:endCxn id="38" idx="2"/>
          </p:cNvCxnSpPr>
          <p:nvPr/>
        </p:nvCxnSpPr>
        <p:spPr>
          <a:xfrm rot="16200000" flipH="1">
            <a:off x="3724069" y="2103453"/>
            <a:ext cx="1180071" cy="2329571"/>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285719" y="1155520"/>
            <a:ext cx="1727200" cy="1522684"/>
            <a:chOff x="736718" y="1155520"/>
            <a:chExt cx="1727200" cy="1522684"/>
          </a:xfrm>
        </p:grpSpPr>
        <p:pic>
          <p:nvPicPr>
            <p:cNvPr id="22" name="Picture 2" descr="Image result for notification icon gr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826" y="1266276"/>
              <a:ext cx="912985" cy="912985"/>
            </a:xfrm>
            <a:prstGeom prst="rect">
              <a:avLst/>
            </a:prstGeom>
            <a:noFill/>
            <a:extLst>
              <a:ext uri="{909E8E84-426E-40DD-AFC4-6F175D3DCCD1}">
                <a14:hiddenFill xmlns:a14="http://schemas.microsoft.com/office/drawing/2010/main">
                  <a:solidFill>
                    <a:srgbClr val="FFFFFF"/>
                  </a:solidFill>
                </a14:hiddenFill>
              </a:ext>
            </a:extLst>
          </p:spPr>
        </p:pic>
        <p:sp>
          <p:nvSpPr>
            <p:cNvPr id="23" name="Oval 22">
              <a:extLst>
                <a:ext uri="{FF2B5EF4-FFF2-40B4-BE49-F238E27FC236}">
                  <a16:creationId xmlns="" xmlns:a16="http://schemas.microsoft.com/office/drawing/2014/main" id="{40148E52-CDCB-4233-8E0F-2947541D4218}"/>
                </a:ext>
              </a:extLst>
            </p:cNvPr>
            <p:cNvSpPr/>
            <p:nvPr/>
          </p:nvSpPr>
          <p:spPr bwMode="gray">
            <a:xfrm>
              <a:off x="1022439" y="1155520"/>
              <a:ext cx="1127760" cy="1127760"/>
            </a:xfrm>
            <a:prstGeom prst="ellipse">
              <a:avLst/>
            </a:prstGeom>
            <a:noFill/>
            <a:ln w="31750" algn="ctr">
              <a:solidFill>
                <a:srgbClr val="5791CA"/>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4" name="TextBox 23"/>
            <p:cNvSpPr txBox="1"/>
            <p:nvPr/>
          </p:nvSpPr>
          <p:spPr>
            <a:xfrm>
              <a:off x="736718" y="2401205"/>
              <a:ext cx="1727200"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rPr>
                <a:t>Workflow</a:t>
              </a:r>
              <a:endParaRPr lang="en-GB" sz="1800"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endParaRPr>
            </a:p>
          </p:txBody>
        </p:sp>
      </p:grpSp>
      <p:grpSp>
        <p:nvGrpSpPr>
          <p:cNvPr id="25" name="Group 24"/>
          <p:cNvGrpSpPr/>
          <p:nvPr/>
        </p:nvGrpSpPr>
        <p:grpSpPr>
          <a:xfrm>
            <a:off x="4737714" y="1155520"/>
            <a:ext cx="2610110" cy="1522684"/>
            <a:chOff x="2112723" y="1155520"/>
            <a:chExt cx="2610110" cy="1522684"/>
          </a:xfrm>
        </p:grpSpPr>
        <p:sp>
          <p:nvSpPr>
            <p:cNvPr id="26" name="Oval 25">
              <a:extLst>
                <a:ext uri="{FF2B5EF4-FFF2-40B4-BE49-F238E27FC236}">
                  <a16:creationId xmlns="" xmlns:a16="http://schemas.microsoft.com/office/drawing/2014/main" id="{12539525-193C-43D1-BEF0-AD33436A7DC0}"/>
                </a:ext>
              </a:extLst>
            </p:cNvPr>
            <p:cNvSpPr/>
            <p:nvPr/>
          </p:nvSpPr>
          <p:spPr bwMode="gray">
            <a:xfrm>
              <a:off x="2853898" y="1155520"/>
              <a:ext cx="1127760" cy="1127760"/>
            </a:xfrm>
            <a:prstGeom prst="ellipse">
              <a:avLst/>
            </a:prstGeom>
            <a:noFill/>
            <a:ln w="25400" algn="ctr">
              <a:solidFill>
                <a:srgbClr val="5791CA"/>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27" name="Picture 10" descr="Image result for document icon grey"/>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071025" y="1358039"/>
              <a:ext cx="721504" cy="72150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2112723" y="2401205"/>
              <a:ext cx="2610110"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rPr>
                <a:t>Document Output</a:t>
              </a:r>
              <a:endParaRPr lang="en-GB" sz="1800"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endParaRPr>
            </a:p>
          </p:txBody>
        </p:sp>
      </p:grpSp>
      <p:grpSp>
        <p:nvGrpSpPr>
          <p:cNvPr id="29" name="Group 28"/>
          <p:cNvGrpSpPr/>
          <p:nvPr/>
        </p:nvGrpSpPr>
        <p:grpSpPr>
          <a:xfrm>
            <a:off x="7714941" y="1155520"/>
            <a:ext cx="2498555" cy="1522684"/>
            <a:chOff x="7714941" y="1155520"/>
            <a:chExt cx="2498555" cy="1522684"/>
          </a:xfrm>
        </p:grpSpPr>
        <p:sp>
          <p:nvSpPr>
            <p:cNvPr id="30" name="Oval 29">
              <a:extLst>
                <a:ext uri="{FF2B5EF4-FFF2-40B4-BE49-F238E27FC236}">
                  <a16:creationId xmlns="" xmlns:a16="http://schemas.microsoft.com/office/drawing/2014/main" id="{EB904278-42F2-47B9-A161-F884934B540E}"/>
                </a:ext>
              </a:extLst>
            </p:cNvPr>
            <p:cNvSpPr/>
            <p:nvPr/>
          </p:nvSpPr>
          <p:spPr bwMode="gray">
            <a:xfrm>
              <a:off x="8386339" y="1155520"/>
              <a:ext cx="1127760" cy="1127760"/>
            </a:xfrm>
            <a:prstGeom prst="ellipse">
              <a:avLst/>
            </a:prstGeom>
            <a:noFill/>
            <a:ln w="25400" algn="ctr">
              <a:solidFill>
                <a:srgbClr val="5791CA"/>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31" name="Picture 30">
              <a:extLst>
                <a:ext uri="{FF2B5EF4-FFF2-40B4-BE49-F238E27FC236}">
                  <a16:creationId xmlns="" xmlns:a16="http://schemas.microsoft.com/office/drawing/2014/main" id="{77D9FEE6-047C-4DD5-8933-333776D5159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9313" y="1175184"/>
              <a:ext cx="1009812" cy="1018540"/>
            </a:xfrm>
            <a:prstGeom prst="rect">
              <a:avLst/>
            </a:prstGeom>
          </p:spPr>
        </p:pic>
        <p:pic>
          <p:nvPicPr>
            <p:cNvPr id="32" name="Picture 31">
              <a:extLst>
                <a:ext uri="{FF2B5EF4-FFF2-40B4-BE49-F238E27FC236}">
                  <a16:creationId xmlns="" xmlns:a16="http://schemas.microsoft.com/office/drawing/2014/main" id="{118D610F-4F36-4FFE-BEFC-B6F631857D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35499" y="1503796"/>
              <a:ext cx="452011" cy="465455"/>
            </a:xfrm>
            <a:prstGeom prst="rect">
              <a:avLst/>
            </a:prstGeom>
          </p:spPr>
        </p:pic>
        <p:pic>
          <p:nvPicPr>
            <p:cNvPr id="33" name="Picture 32">
              <a:extLst>
                <a:ext uri="{FF2B5EF4-FFF2-40B4-BE49-F238E27FC236}">
                  <a16:creationId xmlns="" xmlns:a16="http://schemas.microsoft.com/office/drawing/2014/main" id="{A5A7CA82-0333-49A4-BE46-20FC4120F5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06999" y="1494271"/>
              <a:ext cx="452011" cy="465455"/>
            </a:xfrm>
            <a:prstGeom prst="rect">
              <a:avLst/>
            </a:prstGeom>
          </p:spPr>
        </p:pic>
        <p:sp>
          <p:nvSpPr>
            <p:cNvPr id="34" name="TextBox 33"/>
            <p:cNvSpPr txBox="1"/>
            <p:nvPr/>
          </p:nvSpPr>
          <p:spPr>
            <a:xfrm>
              <a:off x="7714941" y="2401205"/>
              <a:ext cx="2498555"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rPr>
                <a:t>Mass Correspondence</a:t>
              </a:r>
              <a:endParaRPr lang="en-GB" sz="1800"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endParaRPr>
            </a:p>
          </p:txBody>
        </p:sp>
      </p:grpSp>
      <p:grpSp>
        <p:nvGrpSpPr>
          <p:cNvPr id="35" name="Group 34"/>
          <p:cNvGrpSpPr/>
          <p:nvPr/>
        </p:nvGrpSpPr>
        <p:grpSpPr>
          <a:xfrm>
            <a:off x="5179169" y="3294395"/>
            <a:ext cx="1727200" cy="1522684"/>
            <a:chOff x="4767944" y="2733285"/>
            <a:chExt cx="1727200" cy="1522684"/>
          </a:xfrm>
        </p:grpSpPr>
        <p:pic>
          <p:nvPicPr>
            <p:cNvPr id="36" name="Picture 35"/>
            <p:cNvPicPr>
              <a:picLocks noChangeAspect="1"/>
            </p:cNvPicPr>
            <p:nvPr/>
          </p:nvPicPr>
          <p:blipFill>
            <a:blip r:embed="rId7">
              <a:clrChange>
                <a:clrFrom>
                  <a:srgbClr val="FFFFFF"/>
                </a:clrFrom>
                <a:clrTo>
                  <a:srgbClr val="FFFFFF">
                    <a:alpha val="0"/>
                  </a:srgbClr>
                </a:clrTo>
              </a:clrChange>
              <a:duotone>
                <a:schemeClr val="bg2">
                  <a:shade val="45000"/>
                  <a:satMod val="135000"/>
                </a:schemeClr>
                <a:prstClr val="white"/>
              </a:duotone>
            </a:blip>
            <a:stretch>
              <a:fillRect/>
            </a:stretch>
          </p:blipFill>
          <p:spPr>
            <a:xfrm>
              <a:off x="5152178" y="2851210"/>
              <a:ext cx="958733" cy="832275"/>
            </a:xfrm>
            <a:prstGeom prst="rect">
              <a:avLst/>
            </a:prstGeom>
          </p:spPr>
        </p:pic>
        <p:sp>
          <p:nvSpPr>
            <p:cNvPr id="37" name="TextBox 36"/>
            <p:cNvSpPr txBox="1"/>
            <p:nvPr/>
          </p:nvSpPr>
          <p:spPr>
            <a:xfrm>
              <a:off x="4767944" y="3978970"/>
              <a:ext cx="1727200"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rPr>
                <a:t>Floe API</a:t>
              </a:r>
              <a:endParaRPr lang="en-GB" sz="1800"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endParaRPr>
            </a:p>
          </p:txBody>
        </p:sp>
        <p:sp>
          <p:nvSpPr>
            <p:cNvPr id="38" name="Oval 37">
              <a:extLst>
                <a:ext uri="{FF2B5EF4-FFF2-40B4-BE49-F238E27FC236}">
                  <a16:creationId xmlns="" xmlns:a16="http://schemas.microsoft.com/office/drawing/2014/main" id="{EB904278-42F2-47B9-A161-F884934B540E}"/>
                </a:ext>
              </a:extLst>
            </p:cNvPr>
            <p:cNvSpPr/>
            <p:nvPr/>
          </p:nvSpPr>
          <p:spPr bwMode="gray">
            <a:xfrm>
              <a:off x="5067665" y="2733285"/>
              <a:ext cx="1127760" cy="1127760"/>
            </a:xfrm>
            <a:prstGeom prst="ellipse">
              <a:avLst/>
            </a:prstGeom>
            <a:noFill/>
            <a:ln w="25400" algn="ctr">
              <a:solidFill>
                <a:srgbClr val="5791CA"/>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a:ln>
                  <a:noFill/>
                </a:ln>
                <a:effectLst/>
                <a:uLnTx/>
                <a:uFillTx/>
                <a:ea typeface="Arial Unicode MS" pitchFamily="34" charset="-128"/>
                <a:cs typeface="Arial Unicode MS" pitchFamily="34" charset="-128"/>
              </a:endParaRPr>
            </a:p>
          </p:txBody>
        </p:sp>
      </p:grpSp>
      <p:cxnSp>
        <p:nvCxnSpPr>
          <p:cNvPr id="39" name="Straight Connector 38"/>
          <p:cNvCxnSpPr>
            <a:stCxn id="28" idx="2"/>
            <a:endCxn id="38" idx="0"/>
          </p:cNvCxnSpPr>
          <p:nvPr/>
        </p:nvCxnSpPr>
        <p:spPr>
          <a:xfrm>
            <a:off x="6042769" y="2678204"/>
            <a:ext cx="1" cy="616191"/>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34" idx="2"/>
            <a:endCxn id="38" idx="6"/>
          </p:cNvCxnSpPr>
          <p:nvPr/>
        </p:nvCxnSpPr>
        <p:spPr>
          <a:xfrm rot="5400000">
            <a:off x="7195400" y="2089455"/>
            <a:ext cx="1180071" cy="2357569"/>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p:cNvGrpSpPr/>
          <p:nvPr/>
        </p:nvGrpSpPr>
        <p:grpSpPr>
          <a:xfrm>
            <a:off x="6042769" y="4817079"/>
            <a:ext cx="5198530" cy="1619700"/>
            <a:chOff x="6042769" y="4817079"/>
            <a:chExt cx="5198530" cy="1619700"/>
          </a:xfrm>
        </p:grpSpPr>
        <p:grpSp>
          <p:nvGrpSpPr>
            <p:cNvPr id="42" name="Group 41"/>
            <p:cNvGrpSpPr/>
            <p:nvPr/>
          </p:nvGrpSpPr>
          <p:grpSpPr>
            <a:xfrm>
              <a:off x="7160310" y="4914095"/>
              <a:ext cx="1727200" cy="1522684"/>
              <a:chOff x="4767944" y="2733285"/>
              <a:chExt cx="1727200" cy="1522684"/>
            </a:xfrm>
          </p:grpSpPr>
          <p:sp>
            <p:nvSpPr>
              <p:cNvPr id="50" name="TextBox 49"/>
              <p:cNvSpPr txBox="1"/>
              <p:nvPr/>
            </p:nvSpPr>
            <p:spPr>
              <a:xfrm>
                <a:off x="4767944" y="3978970"/>
                <a:ext cx="1727200"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rPr>
                  <a:t>SAP BCS</a:t>
                </a:r>
                <a:endParaRPr lang="en-GB" sz="1800"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endParaRPr>
              </a:p>
            </p:txBody>
          </p:sp>
          <p:sp>
            <p:nvSpPr>
              <p:cNvPr id="51" name="Oval 50">
                <a:extLst>
                  <a:ext uri="{FF2B5EF4-FFF2-40B4-BE49-F238E27FC236}">
                    <a16:creationId xmlns="" xmlns:a16="http://schemas.microsoft.com/office/drawing/2014/main" id="{EB904278-42F2-47B9-A161-F884934B540E}"/>
                  </a:ext>
                </a:extLst>
              </p:cNvPr>
              <p:cNvSpPr/>
              <p:nvPr/>
            </p:nvSpPr>
            <p:spPr bwMode="gray">
              <a:xfrm>
                <a:off x="5067665" y="2733285"/>
                <a:ext cx="1127760" cy="1127760"/>
              </a:xfrm>
              <a:prstGeom prst="ellipse">
                <a:avLst/>
              </a:prstGeom>
              <a:noFill/>
              <a:ln w="25400" algn="ctr">
                <a:solidFill>
                  <a:srgbClr val="5791CA"/>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a:ln>
                    <a:noFill/>
                  </a:ln>
                  <a:effectLst/>
                  <a:uLnTx/>
                  <a:uFillTx/>
                  <a:ea typeface="Arial Unicode MS" pitchFamily="34" charset="-128"/>
                  <a:cs typeface="Arial Unicode MS" pitchFamily="34" charset="-128"/>
                </a:endParaRPr>
              </a:p>
            </p:txBody>
          </p:sp>
        </p:grpSp>
        <p:grpSp>
          <p:nvGrpSpPr>
            <p:cNvPr id="43" name="Group 42"/>
            <p:cNvGrpSpPr/>
            <p:nvPr/>
          </p:nvGrpSpPr>
          <p:grpSpPr>
            <a:xfrm>
              <a:off x="9514099" y="4914095"/>
              <a:ext cx="1727200" cy="1522684"/>
              <a:chOff x="4767944" y="2733285"/>
              <a:chExt cx="1727200" cy="1522684"/>
            </a:xfrm>
          </p:grpSpPr>
          <p:sp>
            <p:nvSpPr>
              <p:cNvPr id="48" name="TextBox 47"/>
              <p:cNvSpPr txBox="1"/>
              <p:nvPr/>
            </p:nvSpPr>
            <p:spPr>
              <a:xfrm>
                <a:off x="4767944" y="3978970"/>
                <a:ext cx="1727200"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rPr>
                  <a:t>SMTP</a:t>
                </a:r>
                <a:endParaRPr lang="en-GB" sz="1800" kern="0" dirty="0" smtClean="0">
                  <a:solidFill>
                    <a:schemeClr val="tx1">
                      <a:lumMod val="50000"/>
                      <a:lumOff val="50000"/>
                    </a:schemeClr>
                  </a:solidFill>
                  <a:latin typeface="Segoe UI" panose="020B0502040204020203" pitchFamily="34" charset="0"/>
                  <a:ea typeface="Arial Unicode MS" pitchFamily="34" charset="-128"/>
                  <a:cs typeface="Segoe UI" panose="020B0502040204020203" pitchFamily="34" charset="0"/>
                </a:endParaRPr>
              </a:p>
            </p:txBody>
          </p:sp>
          <p:sp>
            <p:nvSpPr>
              <p:cNvPr id="49" name="Oval 48">
                <a:extLst>
                  <a:ext uri="{FF2B5EF4-FFF2-40B4-BE49-F238E27FC236}">
                    <a16:creationId xmlns="" xmlns:a16="http://schemas.microsoft.com/office/drawing/2014/main" id="{EB904278-42F2-47B9-A161-F884934B540E}"/>
                  </a:ext>
                </a:extLst>
              </p:cNvPr>
              <p:cNvSpPr/>
              <p:nvPr/>
            </p:nvSpPr>
            <p:spPr bwMode="gray">
              <a:xfrm>
                <a:off x="5067665" y="2733285"/>
                <a:ext cx="1127760" cy="1127760"/>
              </a:xfrm>
              <a:prstGeom prst="ellipse">
                <a:avLst/>
              </a:prstGeom>
              <a:noFill/>
              <a:ln w="25400" algn="ctr">
                <a:solidFill>
                  <a:srgbClr val="5791CA"/>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a:ln>
                    <a:noFill/>
                  </a:ln>
                  <a:effectLst/>
                  <a:uLnTx/>
                  <a:uFillTx/>
                  <a:ea typeface="Arial Unicode MS" pitchFamily="34" charset="-128"/>
                  <a:cs typeface="Arial Unicode MS" pitchFamily="34" charset="-128"/>
                </a:endParaRPr>
              </a:p>
            </p:txBody>
          </p:sp>
        </p:grpSp>
        <p:cxnSp>
          <p:nvCxnSpPr>
            <p:cNvPr id="44" name="Elbow Connector 43"/>
            <p:cNvCxnSpPr>
              <a:stCxn id="37" idx="2"/>
              <a:endCxn id="51" idx="2"/>
            </p:cNvCxnSpPr>
            <p:nvPr/>
          </p:nvCxnSpPr>
          <p:spPr>
            <a:xfrm rot="16200000" flipH="1">
              <a:off x="6420952" y="4438896"/>
              <a:ext cx="660896" cy="1417262"/>
            </a:xfrm>
            <a:prstGeom prst="bentConnector2">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51" idx="6"/>
              <a:endCxn id="49" idx="2"/>
            </p:cNvCxnSpPr>
            <p:nvPr/>
          </p:nvCxnSpPr>
          <p:spPr>
            <a:xfrm>
              <a:off x="8587791" y="5477975"/>
              <a:ext cx="1226029"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46" name="Picture 8" descr="Image result for icon paper aeroplane grey">
              <a:extLst>
                <a:ext uri="{FF2B5EF4-FFF2-40B4-BE49-F238E27FC236}">
                  <a16:creationId xmlns="" xmlns:a16="http://schemas.microsoft.com/office/drawing/2014/main" id="{FB92888B-1785-4C82-956C-276B099877C6}"/>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420000">
              <a:off x="9946756" y="5135294"/>
              <a:ext cx="685364" cy="68536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Image result for queue icon"/>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46544" y="5090790"/>
              <a:ext cx="769077" cy="76907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7053263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4000">
              <a:srgbClr val="7EBCC7">
                <a:lumMod val="40000"/>
                <a:lumOff val="60000"/>
              </a:srgbClr>
            </a:gs>
            <a:gs pos="0">
              <a:srgbClr val="7EBCC7">
                <a:alpha val="460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4" name="Title 1"/>
          <p:cNvSpPr>
            <a:spLocks noGrp="1"/>
          </p:cNvSpPr>
          <p:nvPr>
            <p:ph type="title"/>
          </p:nvPr>
        </p:nvSpPr>
        <p:spPr>
          <a:xfrm>
            <a:off x="432000" y="162000"/>
            <a:ext cx="11328000" cy="756000"/>
          </a:xfrm>
        </p:spPr>
        <p:txBody>
          <a:bodyPr/>
          <a:lstStyle/>
          <a:p>
            <a:r>
              <a:rPr lang="en-GB" dirty="0" smtClean="0"/>
              <a:t>The Floe API</a:t>
            </a:r>
            <a:endParaRPr lang="en-GB" dirty="0"/>
          </a:p>
        </p:txBody>
      </p:sp>
      <p:sp>
        <p:nvSpPr>
          <p:cNvPr id="75" name="Freeform 74"/>
          <p:cNvSpPr/>
          <p:nvPr/>
        </p:nvSpPr>
        <p:spPr bwMode="gray">
          <a:xfrm>
            <a:off x="1097280" y="1910080"/>
            <a:ext cx="9794240" cy="2858327"/>
          </a:xfrm>
          <a:custGeom>
            <a:avLst/>
            <a:gdLst>
              <a:gd name="connsiteX0" fmla="*/ 0 w 9794240"/>
              <a:gd name="connsiteY0" fmla="*/ 2052322 h 4074162"/>
              <a:gd name="connsiteX1" fmla="*/ 2367280 w 9794240"/>
              <a:gd name="connsiteY1" fmla="*/ 2 h 4074162"/>
              <a:gd name="connsiteX2" fmla="*/ 4785360 w 9794240"/>
              <a:gd name="connsiteY2" fmla="*/ 2062482 h 4074162"/>
              <a:gd name="connsiteX3" fmla="*/ 7305040 w 9794240"/>
              <a:gd name="connsiteY3" fmla="*/ 4074162 h 4074162"/>
              <a:gd name="connsiteX4" fmla="*/ 9794240 w 9794240"/>
              <a:gd name="connsiteY4" fmla="*/ 2062482 h 4074162"/>
              <a:gd name="connsiteX0" fmla="*/ 0 w 9794240"/>
              <a:gd name="connsiteY0" fmla="*/ 2053186 h 4075746"/>
              <a:gd name="connsiteX1" fmla="*/ 2367280 w 9794240"/>
              <a:gd name="connsiteY1" fmla="*/ 866 h 4075746"/>
              <a:gd name="connsiteX2" fmla="*/ 4795520 w 9794240"/>
              <a:gd name="connsiteY2" fmla="*/ 2266173 h 4075746"/>
              <a:gd name="connsiteX3" fmla="*/ 7305040 w 9794240"/>
              <a:gd name="connsiteY3" fmla="*/ 4075026 h 4075746"/>
              <a:gd name="connsiteX4" fmla="*/ 9794240 w 9794240"/>
              <a:gd name="connsiteY4" fmla="*/ 2063346 h 4075746"/>
              <a:gd name="connsiteX0" fmla="*/ 0 w 9794240"/>
              <a:gd name="connsiteY0" fmla="*/ 2053186 h 4075765"/>
              <a:gd name="connsiteX1" fmla="*/ 2367280 w 9794240"/>
              <a:gd name="connsiteY1" fmla="*/ 866 h 4075765"/>
              <a:gd name="connsiteX2" fmla="*/ 4795520 w 9794240"/>
              <a:gd name="connsiteY2" fmla="*/ 2266173 h 4075765"/>
              <a:gd name="connsiteX3" fmla="*/ 7305040 w 9794240"/>
              <a:gd name="connsiteY3" fmla="*/ 4075026 h 4075765"/>
              <a:gd name="connsiteX4" fmla="*/ 9794240 w 9794240"/>
              <a:gd name="connsiteY4" fmla="*/ 2063346 h 4075765"/>
              <a:gd name="connsiteX0" fmla="*/ 0 w 9794240"/>
              <a:gd name="connsiteY0" fmla="*/ 2053186 h 4075784"/>
              <a:gd name="connsiteX1" fmla="*/ 2367280 w 9794240"/>
              <a:gd name="connsiteY1" fmla="*/ 866 h 4075784"/>
              <a:gd name="connsiteX2" fmla="*/ 4795520 w 9794240"/>
              <a:gd name="connsiteY2" fmla="*/ 2266173 h 4075784"/>
              <a:gd name="connsiteX3" fmla="*/ 7305040 w 9794240"/>
              <a:gd name="connsiteY3" fmla="*/ 4075026 h 4075784"/>
              <a:gd name="connsiteX4" fmla="*/ 9794240 w 9794240"/>
              <a:gd name="connsiteY4" fmla="*/ 2063346 h 4075784"/>
              <a:gd name="connsiteX0" fmla="*/ 0 w 9794240"/>
              <a:gd name="connsiteY0" fmla="*/ 2053186 h 4075813"/>
              <a:gd name="connsiteX1" fmla="*/ 2367280 w 9794240"/>
              <a:gd name="connsiteY1" fmla="*/ 866 h 4075813"/>
              <a:gd name="connsiteX2" fmla="*/ 4795520 w 9794240"/>
              <a:gd name="connsiteY2" fmla="*/ 2266173 h 4075813"/>
              <a:gd name="connsiteX3" fmla="*/ 7305040 w 9794240"/>
              <a:gd name="connsiteY3" fmla="*/ 4075026 h 4075813"/>
              <a:gd name="connsiteX4" fmla="*/ 9794240 w 9794240"/>
              <a:gd name="connsiteY4" fmla="*/ 2063346 h 4075813"/>
              <a:gd name="connsiteX0" fmla="*/ 0 w 9794240"/>
              <a:gd name="connsiteY0" fmla="*/ 2053186 h 4075813"/>
              <a:gd name="connsiteX1" fmla="*/ 2367280 w 9794240"/>
              <a:gd name="connsiteY1" fmla="*/ 866 h 4075813"/>
              <a:gd name="connsiteX2" fmla="*/ 4795520 w 9794240"/>
              <a:gd name="connsiteY2" fmla="*/ 2266173 h 4075813"/>
              <a:gd name="connsiteX3" fmla="*/ 7305040 w 9794240"/>
              <a:gd name="connsiteY3" fmla="*/ 4075026 h 4075813"/>
              <a:gd name="connsiteX4" fmla="*/ 9794240 w 9794240"/>
              <a:gd name="connsiteY4" fmla="*/ 2063346 h 4075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94240" h="4075813">
                <a:moveTo>
                  <a:pt x="0" y="2053186"/>
                </a:moveTo>
                <a:cubicBezTo>
                  <a:pt x="784860" y="1026179"/>
                  <a:pt x="1568027" y="-34632"/>
                  <a:pt x="2367280" y="866"/>
                </a:cubicBezTo>
                <a:cubicBezTo>
                  <a:pt x="3166533" y="36364"/>
                  <a:pt x="4064000" y="1485733"/>
                  <a:pt x="4795520" y="2266173"/>
                </a:cubicBezTo>
                <a:cubicBezTo>
                  <a:pt x="5527040" y="3046613"/>
                  <a:pt x="6471920" y="4108830"/>
                  <a:pt x="7305040" y="4075026"/>
                </a:cubicBezTo>
                <a:cubicBezTo>
                  <a:pt x="8138160" y="4041222"/>
                  <a:pt x="8967046" y="3069186"/>
                  <a:pt x="9794240" y="2063346"/>
                </a:cubicBezTo>
              </a:path>
            </a:pathLst>
          </a:custGeom>
          <a:noFill/>
          <a:ln w="57150" algn="ctr">
            <a:solidFill>
              <a:srgbClr val="A9A9A9"/>
            </a:solidFill>
            <a:miter lim="800000"/>
            <a:headEnd/>
            <a:tailEnd/>
          </a:ln>
        </p:spPr>
        <p:txBody>
          <a:bodyPr rtlCol="0" anchor="ctr"/>
          <a:lstStyle/>
          <a:p>
            <a:pPr algn="ctr"/>
            <a:endParaRPr lang="en-GB"/>
          </a:p>
        </p:txBody>
      </p:sp>
      <p:sp>
        <p:nvSpPr>
          <p:cNvPr id="76" name="Oval 75"/>
          <p:cNvSpPr/>
          <p:nvPr/>
        </p:nvSpPr>
        <p:spPr bwMode="gray">
          <a:xfrm>
            <a:off x="2907440" y="1827040"/>
            <a:ext cx="288000" cy="288000"/>
          </a:xfrm>
          <a:prstGeom prst="ellipse">
            <a:avLst/>
          </a:prstGeom>
          <a:solidFill>
            <a:srgbClr val="5791CA"/>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7" name="Oval 76"/>
          <p:cNvSpPr/>
          <p:nvPr/>
        </p:nvSpPr>
        <p:spPr bwMode="gray">
          <a:xfrm>
            <a:off x="955040" y="3195243"/>
            <a:ext cx="288000" cy="288000"/>
          </a:xfrm>
          <a:prstGeom prst="ellipse">
            <a:avLst/>
          </a:prstGeom>
          <a:solidFill>
            <a:srgbClr val="5791CA"/>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8" name="Oval 77"/>
          <p:cNvSpPr/>
          <p:nvPr/>
        </p:nvSpPr>
        <p:spPr bwMode="gray">
          <a:xfrm>
            <a:off x="4859840" y="2609360"/>
            <a:ext cx="288000" cy="288000"/>
          </a:xfrm>
          <a:prstGeom prst="ellipse">
            <a:avLst/>
          </a:prstGeom>
          <a:solidFill>
            <a:srgbClr val="5791CA"/>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79" name="Oval 78"/>
          <p:cNvSpPr/>
          <p:nvPr/>
        </p:nvSpPr>
        <p:spPr bwMode="gray">
          <a:xfrm>
            <a:off x="6812240" y="4102880"/>
            <a:ext cx="288000" cy="288000"/>
          </a:xfrm>
          <a:prstGeom prst="ellipse">
            <a:avLst/>
          </a:prstGeom>
          <a:solidFill>
            <a:srgbClr val="5791CA"/>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0" name="Oval 79"/>
          <p:cNvSpPr/>
          <p:nvPr/>
        </p:nvSpPr>
        <p:spPr bwMode="gray">
          <a:xfrm>
            <a:off x="8764640" y="4509280"/>
            <a:ext cx="288000" cy="288000"/>
          </a:xfrm>
          <a:prstGeom prst="ellipse">
            <a:avLst/>
          </a:prstGeom>
          <a:solidFill>
            <a:srgbClr val="5791CA"/>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1" name="Oval 80"/>
          <p:cNvSpPr/>
          <p:nvPr/>
        </p:nvSpPr>
        <p:spPr bwMode="gray">
          <a:xfrm>
            <a:off x="10717040" y="3271204"/>
            <a:ext cx="288000" cy="288000"/>
          </a:xfrm>
          <a:prstGeom prst="ellipse">
            <a:avLst/>
          </a:prstGeom>
          <a:solidFill>
            <a:srgbClr val="5791CA"/>
          </a:solidFill>
          <a:ln w="28575"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82" name="TextBox 81"/>
          <p:cNvSpPr txBox="1"/>
          <p:nvPr/>
        </p:nvSpPr>
        <p:spPr>
          <a:xfrm>
            <a:off x="233680" y="3848825"/>
            <a:ext cx="1727200" cy="276999"/>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latin typeface="Segoe UI" panose="020B0502040204020203" pitchFamily="34" charset="0"/>
                <a:ea typeface="Arial Unicode MS" pitchFamily="34" charset="-128"/>
                <a:cs typeface="Segoe UI" panose="020B0502040204020203" pitchFamily="34" charset="0"/>
              </a:rPr>
              <a:t>Determine data</a:t>
            </a:r>
            <a:endParaRPr lang="en-GB" sz="1800" kern="0" dirty="0" smtClean="0">
              <a:latin typeface="Segoe UI" panose="020B0502040204020203" pitchFamily="34" charset="0"/>
              <a:ea typeface="Arial Unicode MS" pitchFamily="34" charset="-128"/>
              <a:cs typeface="Segoe UI" panose="020B0502040204020203" pitchFamily="34" charset="0"/>
            </a:endParaRPr>
          </a:p>
        </p:txBody>
      </p:sp>
      <p:sp>
        <p:nvSpPr>
          <p:cNvPr id="83" name="TextBox 82"/>
          <p:cNvSpPr txBox="1"/>
          <p:nvPr/>
        </p:nvSpPr>
        <p:spPr>
          <a:xfrm>
            <a:off x="2187840" y="2666656"/>
            <a:ext cx="1727200" cy="830997"/>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latin typeface="Segoe UI" panose="020B0502040204020203" pitchFamily="34" charset="0"/>
                <a:ea typeface="Arial Unicode MS" pitchFamily="34" charset="-128"/>
                <a:cs typeface="Segoe UI" panose="020B0502040204020203" pitchFamily="34" charset="0"/>
              </a:rPr>
              <a:t>Determine recipients &amp; language</a:t>
            </a:r>
            <a:endParaRPr lang="en-GB" sz="1800" kern="0" dirty="0" smtClean="0">
              <a:latin typeface="Segoe UI" panose="020B0502040204020203" pitchFamily="34" charset="0"/>
              <a:ea typeface="Arial Unicode MS" pitchFamily="34" charset="-128"/>
              <a:cs typeface="Segoe UI" panose="020B0502040204020203" pitchFamily="34" charset="0"/>
            </a:endParaRPr>
          </a:p>
        </p:txBody>
      </p:sp>
      <p:sp>
        <p:nvSpPr>
          <p:cNvPr id="84" name="TextBox 83"/>
          <p:cNvSpPr txBox="1"/>
          <p:nvPr/>
        </p:nvSpPr>
        <p:spPr>
          <a:xfrm>
            <a:off x="4140240" y="3580146"/>
            <a:ext cx="172720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latin typeface="Segoe UI" panose="020B0502040204020203" pitchFamily="34" charset="0"/>
                <a:ea typeface="Arial Unicode MS" pitchFamily="34" charset="-128"/>
                <a:cs typeface="Segoe UI" panose="020B0502040204020203" pitchFamily="34" charset="0"/>
              </a:rPr>
              <a:t>Determine HTML template</a:t>
            </a:r>
            <a:endParaRPr lang="en-GB" sz="1800" kern="0" dirty="0" smtClean="0">
              <a:latin typeface="Segoe UI" panose="020B0502040204020203" pitchFamily="34" charset="0"/>
              <a:ea typeface="Arial Unicode MS" pitchFamily="34" charset="-128"/>
              <a:cs typeface="Segoe UI" panose="020B0502040204020203" pitchFamily="34" charset="0"/>
            </a:endParaRPr>
          </a:p>
        </p:txBody>
      </p:sp>
      <p:sp>
        <p:nvSpPr>
          <p:cNvPr id="85" name="TextBox 84"/>
          <p:cNvSpPr txBox="1"/>
          <p:nvPr/>
        </p:nvSpPr>
        <p:spPr>
          <a:xfrm>
            <a:off x="6096000" y="4889594"/>
            <a:ext cx="172720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latin typeface="Segoe UI" panose="020B0502040204020203" pitchFamily="34" charset="0"/>
                <a:ea typeface="Arial Unicode MS" pitchFamily="34" charset="-128"/>
                <a:cs typeface="Segoe UI" panose="020B0502040204020203" pitchFamily="34" charset="0"/>
              </a:rPr>
              <a:t>Determine attachments</a:t>
            </a:r>
            <a:endParaRPr lang="en-GB" sz="1800" kern="0" dirty="0" smtClean="0">
              <a:latin typeface="Segoe UI" panose="020B0502040204020203" pitchFamily="34" charset="0"/>
              <a:ea typeface="Arial Unicode MS" pitchFamily="34" charset="-128"/>
              <a:cs typeface="Segoe UI" panose="020B0502040204020203" pitchFamily="34" charset="0"/>
            </a:endParaRPr>
          </a:p>
        </p:txBody>
      </p:sp>
      <p:sp>
        <p:nvSpPr>
          <p:cNvPr id="86" name="TextBox 85"/>
          <p:cNvSpPr txBox="1"/>
          <p:nvPr/>
        </p:nvSpPr>
        <p:spPr>
          <a:xfrm>
            <a:off x="8045040" y="5280683"/>
            <a:ext cx="172720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latin typeface="Segoe UI" panose="020B0502040204020203" pitchFamily="34" charset="0"/>
                <a:ea typeface="Arial Unicode MS" pitchFamily="34" charset="-128"/>
                <a:cs typeface="Segoe UI" panose="020B0502040204020203" pitchFamily="34" charset="0"/>
              </a:rPr>
              <a:t>Determine images</a:t>
            </a:r>
            <a:endParaRPr lang="en-GB" sz="1800" kern="0" dirty="0" smtClean="0">
              <a:latin typeface="Segoe UI" panose="020B0502040204020203" pitchFamily="34" charset="0"/>
              <a:ea typeface="Arial Unicode MS" pitchFamily="34" charset="-128"/>
              <a:cs typeface="Segoe UI" panose="020B0502040204020203" pitchFamily="34" charset="0"/>
            </a:endParaRPr>
          </a:p>
        </p:txBody>
      </p:sp>
      <p:sp>
        <p:nvSpPr>
          <p:cNvPr id="87" name="TextBox 86"/>
          <p:cNvSpPr txBox="1"/>
          <p:nvPr/>
        </p:nvSpPr>
        <p:spPr>
          <a:xfrm>
            <a:off x="9997440" y="4125824"/>
            <a:ext cx="1727200" cy="553998"/>
          </a:xfrm>
          <a:prstGeom prst="rect">
            <a:avLst/>
          </a:prstGeom>
          <a:noFill/>
        </p:spPr>
        <p:txBody>
          <a:bodyPr wrap="square" lIns="0" tIns="0" rIns="0" bIns="0" rtlCol="0">
            <a:spAutoFit/>
          </a:bodyPr>
          <a:lstStyle/>
          <a:p>
            <a:pPr algn="ctr" fontAlgn="base">
              <a:spcBef>
                <a:spcPct val="50000"/>
              </a:spcBef>
              <a:spcAft>
                <a:spcPct val="0"/>
              </a:spcAft>
              <a:buClr>
                <a:srgbClr val="F0AB00"/>
              </a:buClr>
              <a:buSzPct val="80000"/>
            </a:pPr>
            <a:r>
              <a:rPr lang="en-GB" kern="0" dirty="0" smtClean="0">
                <a:latin typeface="Segoe UI" panose="020B0502040204020203" pitchFamily="34" charset="0"/>
                <a:ea typeface="Arial Unicode MS" pitchFamily="34" charset="-128"/>
                <a:cs typeface="Segoe UI" panose="020B0502040204020203" pitchFamily="34" charset="0"/>
              </a:rPr>
              <a:t>Construct email body</a:t>
            </a:r>
            <a:endParaRPr lang="en-GB" sz="1800" kern="0" dirty="0" smtClean="0">
              <a:latin typeface="Segoe UI" panose="020B0502040204020203" pitchFamily="34" charset="0"/>
              <a:ea typeface="Arial Unicode MS" pitchFamily="34" charset="-128"/>
              <a:cs typeface="Segoe UI" panose="020B0502040204020203" pitchFamily="34" charset="0"/>
            </a:endParaRPr>
          </a:p>
        </p:txBody>
      </p:sp>
      <p:grpSp>
        <p:nvGrpSpPr>
          <p:cNvPr id="88" name="Group 87"/>
          <p:cNvGrpSpPr/>
          <p:nvPr/>
        </p:nvGrpSpPr>
        <p:grpSpPr>
          <a:xfrm>
            <a:off x="1243040" y="798740"/>
            <a:ext cx="9512738" cy="3703527"/>
            <a:chOff x="1243040" y="798740"/>
            <a:chExt cx="9512738" cy="3703527"/>
          </a:xfrm>
        </p:grpSpPr>
        <p:cxnSp>
          <p:nvCxnSpPr>
            <p:cNvPr id="89" name="Straight Connector 88">
              <a:extLst>
                <a:ext uri="{FF2B5EF4-FFF2-40B4-BE49-F238E27FC236}">
                  <a16:creationId xmlns:a16="http://schemas.microsoft.com/office/drawing/2014/main" xmlns="" id="{D5750484-59D2-4BAF-8676-70F30C38D38D}"/>
                </a:ext>
              </a:extLst>
            </p:cNvPr>
            <p:cNvCxnSpPr/>
            <p:nvPr/>
          </p:nvCxnSpPr>
          <p:spPr>
            <a:xfrm>
              <a:off x="9802805" y="1376429"/>
              <a:ext cx="952973" cy="1937895"/>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90" name="Title 1">
              <a:extLst>
                <a:ext uri="{FF2B5EF4-FFF2-40B4-BE49-F238E27FC236}">
                  <a16:creationId xmlns:a16="http://schemas.microsoft.com/office/drawing/2014/main" xmlns="" id="{F23AD9DB-92F0-43BF-AA19-6E92179FBFFB}"/>
                </a:ext>
              </a:extLst>
            </p:cNvPr>
            <p:cNvSpPr txBox="1">
              <a:spLocks/>
            </p:cNvSpPr>
            <p:nvPr/>
          </p:nvSpPr>
          <p:spPr bwMode="gray">
            <a:xfrm>
              <a:off x="7438599" y="798740"/>
              <a:ext cx="2836135" cy="672747"/>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endParaRPr lang="en-GB" dirty="0">
                <a:solidFill>
                  <a:srgbClr val="A5C93D"/>
                </a:solidFill>
              </a:endParaRPr>
            </a:p>
            <a:p>
              <a:pPr algn="r"/>
              <a:r>
                <a:rPr lang="en-GB" sz="1800" dirty="0" smtClean="0">
                  <a:solidFill>
                    <a:srgbClr val="5791CA"/>
                  </a:solidFill>
                </a:rPr>
                <a:t>User-Exits</a:t>
              </a:r>
              <a:endParaRPr lang="en-GB" sz="1800" dirty="0">
                <a:solidFill>
                  <a:srgbClr val="5791CA"/>
                </a:solidFill>
              </a:endParaRPr>
            </a:p>
            <a:p>
              <a:endParaRPr lang="en-GB" sz="2800" dirty="0">
                <a:solidFill>
                  <a:schemeClr val="tx1">
                    <a:lumMod val="50000"/>
                    <a:lumOff val="50000"/>
                  </a:schemeClr>
                </a:solidFill>
              </a:endParaRPr>
            </a:p>
          </p:txBody>
        </p:sp>
        <p:cxnSp>
          <p:nvCxnSpPr>
            <p:cNvPr id="91" name="Straight Connector 90">
              <a:extLst>
                <a:ext uri="{FF2B5EF4-FFF2-40B4-BE49-F238E27FC236}">
                  <a16:creationId xmlns:a16="http://schemas.microsoft.com/office/drawing/2014/main" xmlns="" id="{D5750484-59D2-4BAF-8676-70F30C38D38D}"/>
                </a:ext>
              </a:extLst>
            </p:cNvPr>
            <p:cNvCxnSpPr>
              <a:endCxn id="78" idx="7"/>
            </p:cNvCxnSpPr>
            <p:nvPr/>
          </p:nvCxnSpPr>
          <p:spPr>
            <a:xfrm flipH="1">
              <a:off x="5105663" y="1379994"/>
              <a:ext cx="4697143" cy="1271543"/>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xmlns="" id="{D5750484-59D2-4BAF-8676-70F30C38D38D}"/>
                </a:ext>
              </a:extLst>
            </p:cNvPr>
            <p:cNvCxnSpPr>
              <a:endCxn id="79" idx="7"/>
            </p:cNvCxnSpPr>
            <p:nvPr/>
          </p:nvCxnSpPr>
          <p:spPr>
            <a:xfrm flipH="1">
              <a:off x="7058063" y="1379994"/>
              <a:ext cx="2740185" cy="2765063"/>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xmlns="" id="{D5750484-59D2-4BAF-8676-70F30C38D38D}"/>
                </a:ext>
              </a:extLst>
            </p:cNvPr>
            <p:cNvCxnSpPr/>
            <p:nvPr/>
          </p:nvCxnSpPr>
          <p:spPr>
            <a:xfrm flipH="1">
              <a:off x="8911737" y="1379994"/>
              <a:ext cx="891068" cy="3122273"/>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xmlns="" id="{D5750484-59D2-4BAF-8676-70F30C38D38D}"/>
                </a:ext>
              </a:extLst>
            </p:cNvPr>
            <p:cNvCxnSpPr>
              <a:endCxn id="76" idx="7"/>
            </p:cNvCxnSpPr>
            <p:nvPr/>
          </p:nvCxnSpPr>
          <p:spPr>
            <a:xfrm flipH="1">
              <a:off x="3153263" y="1372981"/>
              <a:ext cx="6649543" cy="496236"/>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xmlns="" id="{D5750484-59D2-4BAF-8676-70F30C38D38D}"/>
                </a:ext>
              </a:extLst>
            </p:cNvPr>
            <p:cNvCxnSpPr/>
            <p:nvPr/>
          </p:nvCxnSpPr>
          <p:spPr>
            <a:xfrm flipH="1">
              <a:off x="1243040" y="1372981"/>
              <a:ext cx="8555208" cy="1941025"/>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564654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4000">
              <a:srgbClr val="7EBCC7">
                <a:lumMod val="40000"/>
                <a:lumOff val="60000"/>
              </a:srgbClr>
            </a:gs>
            <a:gs pos="0">
              <a:srgbClr val="7EBCC7">
                <a:alpha val="460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4" name="Title 1"/>
          <p:cNvSpPr>
            <a:spLocks noGrp="1"/>
          </p:cNvSpPr>
          <p:nvPr>
            <p:ph type="title"/>
          </p:nvPr>
        </p:nvSpPr>
        <p:spPr>
          <a:xfrm>
            <a:off x="432000" y="162000"/>
            <a:ext cx="11328000" cy="756000"/>
          </a:xfrm>
        </p:spPr>
        <p:txBody>
          <a:bodyPr/>
          <a:lstStyle/>
          <a:p>
            <a:r>
              <a:rPr lang="en-GB" dirty="0" smtClean="0"/>
              <a:t>Email Builder</a:t>
            </a:r>
            <a:endParaRPr lang="en-GB" dirty="0"/>
          </a:p>
        </p:txBody>
      </p:sp>
      <p:pic>
        <p:nvPicPr>
          <p:cNvPr id="24" name="Picture 23"/>
          <p:cNvPicPr>
            <a:picLocks noChangeAspect="1"/>
          </p:cNvPicPr>
          <p:nvPr/>
        </p:nvPicPr>
        <p:blipFill>
          <a:blip r:embed="rId3"/>
          <a:stretch>
            <a:fillRect/>
          </a:stretch>
        </p:blipFill>
        <p:spPr>
          <a:xfrm>
            <a:off x="2692991" y="468140"/>
            <a:ext cx="6929784" cy="5469467"/>
          </a:xfrm>
          <a:prstGeom prst="rect">
            <a:avLst/>
          </a:prstGeom>
        </p:spPr>
      </p:pic>
      <p:sp>
        <p:nvSpPr>
          <p:cNvPr id="25" name="Oval 24"/>
          <p:cNvSpPr/>
          <p:nvPr/>
        </p:nvSpPr>
        <p:spPr bwMode="gray">
          <a:xfrm>
            <a:off x="3415586" y="3431475"/>
            <a:ext cx="203200" cy="194734"/>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6" name="Oval 25"/>
          <p:cNvSpPr/>
          <p:nvPr/>
        </p:nvSpPr>
        <p:spPr bwMode="gray">
          <a:xfrm>
            <a:off x="4609386" y="3682357"/>
            <a:ext cx="203200" cy="194734"/>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cxnSp>
        <p:nvCxnSpPr>
          <p:cNvPr id="27" name="Straight Arrow Connector 26"/>
          <p:cNvCxnSpPr>
            <a:endCxn id="26" idx="2"/>
          </p:cNvCxnSpPr>
          <p:nvPr/>
        </p:nvCxnSpPr>
        <p:spPr>
          <a:xfrm>
            <a:off x="3618786" y="3528842"/>
            <a:ext cx="990600" cy="250882"/>
          </a:xfrm>
          <a:prstGeom prst="straightConnector1">
            <a:avLst/>
          </a:prstGeom>
          <a:ln w="63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487553" y="3874153"/>
            <a:ext cx="1253067" cy="830997"/>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GB" sz="1800" kern="0" dirty="0" smtClean="0">
                <a:solidFill>
                  <a:schemeClr val="accent1"/>
                </a:solidFill>
                <a:latin typeface="Segoe UI Semibold" panose="020B0702040204020203" pitchFamily="34" charset="0"/>
                <a:ea typeface="Arial Unicode MS" pitchFamily="34" charset="-128"/>
                <a:cs typeface="Segoe UI Semibold" panose="020B0702040204020203" pitchFamily="34" charset="0"/>
              </a:rPr>
              <a:t>Drag in conten</a:t>
            </a:r>
            <a:r>
              <a:rPr lang="en-GB" kern="0" dirty="0" smtClean="0">
                <a:solidFill>
                  <a:schemeClr val="accent1"/>
                </a:solidFill>
                <a:latin typeface="Segoe UI Semibold" panose="020B0702040204020203" pitchFamily="34" charset="0"/>
                <a:ea typeface="Arial Unicode MS" pitchFamily="34" charset="-128"/>
                <a:cs typeface="Segoe UI Semibold" panose="020B0702040204020203" pitchFamily="34" charset="0"/>
              </a:rPr>
              <a:t>t blocks</a:t>
            </a:r>
            <a:endParaRPr lang="en-GB" sz="1800" kern="0" dirty="0" smtClean="0">
              <a:solidFill>
                <a:schemeClr val="accent1"/>
              </a:solidFill>
              <a:latin typeface="Segoe UI Semibold" panose="020B0702040204020203" pitchFamily="34" charset="0"/>
              <a:ea typeface="Arial Unicode MS" pitchFamily="34" charset="-128"/>
              <a:cs typeface="Segoe UI Semibold" panose="020B0702040204020203" pitchFamily="34" charset="0"/>
            </a:endParaRPr>
          </a:p>
        </p:txBody>
      </p:sp>
      <p:pic>
        <p:nvPicPr>
          <p:cNvPr id="29" name="Picture 28"/>
          <p:cNvPicPr>
            <a:picLocks noChangeAspect="1"/>
          </p:cNvPicPr>
          <p:nvPr/>
        </p:nvPicPr>
        <p:blipFill>
          <a:blip r:embed="rId4"/>
          <a:stretch>
            <a:fillRect/>
          </a:stretch>
        </p:blipFill>
        <p:spPr>
          <a:xfrm>
            <a:off x="7276983" y="3423399"/>
            <a:ext cx="4483017" cy="3132667"/>
          </a:xfrm>
          <a:prstGeom prst="rect">
            <a:avLst/>
          </a:prstGeom>
          <a:ln w="28575">
            <a:solidFill>
              <a:schemeClr val="accent1"/>
            </a:solidFill>
          </a:ln>
        </p:spPr>
      </p:pic>
      <p:sp>
        <p:nvSpPr>
          <p:cNvPr id="30" name="TextBox 29"/>
          <p:cNvSpPr txBox="1"/>
          <p:nvPr/>
        </p:nvSpPr>
        <p:spPr>
          <a:xfrm>
            <a:off x="10415493" y="2458759"/>
            <a:ext cx="1253067" cy="830997"/>
          </a:xfrm>
          <a:prstGeom prst="rect">
            <a:avLst/>
          </a:prstGeom>
          <a:noFill/>
        </p:spPr>
        <p:txBody>
          <a:bodyPr wrap="square" lIns="0" tIns="0" rIns="0" bIns="0" rtlCol="0">
            <a:spAutoFit/>
          </a:bodyPr>
          <a:lstStyle/>
          <a:p>
            <a:pPr algn="r" fontAlgn="base">
              <a:spcBef>
                <a:spcPct val="50000"/>
              </a:spcBef>
              <a:spcAft>
                <a:spcPct val="0"/>
              </a:spcAft>
              <a:buClr>
                <a:srgbClr val="F0AB00"/>
              </a:buClr>
              <a:buSzPct val="80000"/>
            </a:pPr>
            <a:r>
              <a:rPr lang="en-GB" kern="0" dirty="0" smtClean="0">
                <a:solidFill>
                  <a:schemeClr val="accent1"/>
                </a:solidFill>
                <a:latin typeface="Segoe UI Semibold" panose="020B0702040204020203" pitchFamily="34" charset="0"/>
                <a:ea typeface="Arial Unicode MS" pitchFamily="34" charset="-128"/>
                <a:cs typeface="Segoe UI Semibold" panose="020B0702040204020203" pitchFamily="34" charset="0"/>
              </a:rPr>
              <a:t>Edit content easily</a:t>
            </a:r>
            <a:endParaRPr lang="en-GB" sz="1800" kern="0" dirty="0" smtClean="0">
              <a:solidFill>
                <a:schemeClr val="accent1"/>
              </a:solidFill>
              <a:latin typeface="Segoe UI Semibold" panose="020B0702040204020203" pitchFamily="34" charset="0"/>
              <a:ea typeface="Arial Unicode MS" pitchFamily="34" charset="-128"/>
              <a:cs typeface="Segoe UI Semibold" panose="020B0702040204020203" pitchFamily="34" charset="0"/>
            </a:endParaRPr>
          </a:p>
        </p:txBody>
      </p:sp>
    </p:spTree>
    <p:extLst>
      <p:ext uri="{BB962C8B-B14F-4D97-AF65-F5344CB8AC3E}">
        <p14:creationId xmlns:p14="http://schemas.microsoft.com/office/powerpoint/2010/main" val="300805075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040" y="5209952"/>
            <a:ext cx="2255245" cy="1536005"/>
          </a:xfrm>
          <a:prstGeom prst="rect">
            <a:avLst/>
          </a:prstGeom>
        </p:spPr>
      </p:pic>
      <p:sp>
        <p:nvSpPr>
          <p:cNvPr id="6" name="Rectangle 5"/>
          <p:cNvSpPr/>
          <p:nvPr/>
        </p:nvSpPr>
        <p:spPr bwMode="gray">
          <a:xfrm>
            <a:off x="0" y="3984078"/>
            <a:ext cx="12192000" cy="980818"/>
          </a:xfrm>
          <a:prstGeom prst="rect">
            <a:avLst/>
          </a:prstGeom>
          <a:gradFill flip="none" rotWithShape="1">
            <a:gsLst>
              <a:gs pos="0">
                <a:srgbClr val="0070C0"/>
              </a:gs>
              <a:gs pos="100000">
                <a:srgbClr val="0070C0">
                  <a:alpha val="0"/>
                </a:srgbClr>
              </a:gs>
            </a:gsLst>
            <a:path path="circle">
              <a:fillToRect t="100000" r="100000"/>
            </a:path>
            <a:tileRect l="-100000" b="-10000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Text Placeholder 3"/>
          <p:cNvSpPr txBox="1">
            <a:spLocks/>
          </p:cNvSpPr>
          <p:nvPr/>
        </p:nvSpPr>
        <p:spPr>
          <a:xfrm>
            <a:off x="432001" y="1408113"/>
            <a:ext cx="11326284" cy="4352925"/>
          </a:xfrm>
          <a:prstGeom prst="rect">
            <a:avLst/>
          </a:prstGeom>
        </p:spPr>
        <p:txBody>
          <a:bodyPr/>
          <a:lstStyle>
            <a:lvl1pPr marL="0" indent="0" algn="l" defTabSz="914400" rtl="0" eaLnBrk="1" latinLnBrk="0" hangingPunct="1">
              <a:spcBef>
                <a:spcPts val="1620"/>
              </a:spcBef>
              <a:buClr>
                <a:schemeClr val="accent1"/>
              </a:buClr>
              <a:buSzPct val="80000"/>
              <a:buFontTx/>
              <a:buNone/>
              <a:defRPr sz="3200" b="0" kern="1200">
                <a:solidFill>
                  <a:schemeClr val="tx1"/>
                </a:solidFill>
                <a:latin typeface="Segoe UI Light" pitchFamily="34" charset="0"/>
                <a:ea typeface="Segoe UI" pitchFamily="34" charset="0"/>
                <a:cs typeface="Segoe UI" pitchFamily="34" charset="0"/>
              </a:defRPr>
            </a:lvl1pPr>
            <a:lvl2pPr marL="269875" indent="-269875" algn="l" defTabSz="914400" rtl="0" eaLnBrk="1" latinLnBrk="0" hangingPunct="1">
              <a:spcBef>
                <a:spcPts val="600"/>
              </a:spcBef>
              <a:buClr>
                <a:schemeClr val="tx2"/>
              </a:buClr>
              <a:buSzPct val="100000"/>
              <a:buFont typeface="Wingdings" pitchFamily="2" charset="2"/>
              <a:buChar char="n"/>
              <a:defRPr sz="2400" kern="1200">
                <a:solidFill>
                  <a:schemeClr val="tx1"/>
                </a:solidFill>
                <a:latin typeface="Segoe UI Light" pitchFamily="34" charset="0"/>
                <a:ea typeface="Segoe UI" pitchFamily="34" charset="0"/>
                <a:cs typeface="Segoe UI" pitchFamily="34" charset="0"/>
              </a:defRPr>
            </a:lvl2pPr>
            <a:lvl3pPr marL="541338" indent="-274638" algn="l" defTabSz="914400" rtl="0" eaLnBrk="1" latinLnBrk="0" hangingPunct="1">
              <a:spcBef>
                <a:spcPts val="400"/>
              </a:spcBef>
              <a:buClr>
                <a:schemeClr val="tx2"/>
              </a:buClr>
              <a:buSzPct val="130000"/>
              <a:buFont typeface="Wingdings" pitchFamily="2" charset="2"/>
              <a:buChar char="§"/>
              <a:defRPr sz="2000" kern="1200">
                <a:solidFill>
                  <a:schemeClr val="tx1"/>
                </a:solidFill>
                <a:latin typeface="Segoe UI Light" pitchFamily="34" charset="0"/>
                <a:ea typeface="Segoe UI" pitchFamily="34" charset="0"/>
                <a:cs typeface="Segoe UI" pitchFamily="34" charset="0"/>
              </a:defRPr>
            </a:lvl3pPr>
            <a:lvl4pPr marL="808038" indent="-269875" algn="l" defTabSz="914400" rtl="0" eaLnBrk="1" latinLnBrk="0" hangingPunct="1">
              <a:spcBef>
                <a:spcPts val="400"/>
              </a:spcBef>
              <a:buClr>
                <a:schemeClr val="tx2"/>
              </a:buClr>
              <a:buSzPct val="100000"/>
              <a:buFont typeface="Arial" pitchFamily="34" charset="0"/>
              <a:buChar char="–"/>
              <a:defRPr sz="1600" kern="1200">
                <a:solidFill>
                  <a:schemeClr val="tx1"/>
                </a:solidFill>
                <a:latin typeface="Segoe UI Light" pitchFamily="34" charset="0"/>
                <a:ea typeface="Segoe UI" pitchFamily="34" charset="0"/>
                <a:cs typeface="Segoe UI" pitchFamily="34" charset="0"/>
              </a:defRPr>
            </a:lvl4pPr>
            <a:lvl5pPr marL="982663" indent="-182563" algn="l" defTabSz="914400" rtl="0" eaLnBrk="1" latinLnBrk="0" hangingPunct="1">
              <a:spcBef>
                <a:spcPts val="250"/>
              </a:spcBef>
              <a:buClr>
                <a:schemeClr val="tx2"/>
              </a:buClr>
              <a:buSzPct val="100000"/>
              <a:buFont typeface="Courier New" pitchFamily="49" charset="0"/>
              <a:buChar char="o"/>
              <a:tabLst/>
              <a:defRPr sz="1400" kern="1200">
                <a:solidFill>
                  <a:schemeClr val="tx1"/>
                </a:solidFill>
                <a:latin typeface="Segoe UI Light"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dirty="0" smtClean="0"/>
              <a:t>Introduction</a:t>
            </a:r>
          </a:p>
          <a:p>
            <a:r>
              <a:rPr lang="en-GB" sz="4400" dirty="0" smtClean="0"/>
              <a:t>What Floe can do</a:t>
            </a:r>
          </a:p>
          <a:p>
            <a:r>
              <a:rPr lang="en-GB" sz="4400" dirty="0" smtClean="0"/>
              <a:t>How it works</a:t>
            </a:r>
          </a:p>
          <a:p>
            <a:r>
              <a:rPr lang="en-GB" sz="4400" b="1" dirty="0" smtClean="0">
                <a:solidFill>
                  <a:schemeClr val="bg1"/>
                </a:solidFill>
              </a:rPr>
              <a:t>Summary</a:t>
            </a:r>
          </a:p>
          <a:p>
            <a:r>
              <a:rPr lang="en-GB" sz="4400" dirty="0" smtClean="0"/>
              <a:t>Pricing</a:t>
            </a:r>
            <a:endParaRPr lang="en-GB" sz="4400" dirty="0"/>
          </a:p>
        </p:txBody>
      </p:sp>
    </p:spTree>
    <p:extLst>
      <p:ext uri="{BB962C8B-B14F-4D97-AF65-F5344CB8AC3E}">
        <p14:creationId xmlns:p14="http://schemas.microsoft.com/office/powerpoint/2010/main" val="3941071526"/>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4000">
              <a:srgbClr val="7EBCC7">
                <a:lumMod val="40000"/>
                <a:lumOff val="60000"/>
              </a:srgbClr>
            </a:gs>
            <a:gs pos="0">
              <a:srgbClr val="7EBCC7">
                <a:alpha val="460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4" name="Title 1"/>
          <p:cNvSpPr>
            <a:spLocks noGrp="1"/>
          </p:cNvSpPr>
          <p:nvPr>
            <p:ph type="title"/>
          </p:nvPr>
        </p:nvSpPr>
        <p:spPr>
          <a:xfrm>
            <a:off x="432000" y="162000"/>
            <a:ext cx="11328000" cy="756000"/>
          </a:xfrm>
        </p:spPr>
        <p:txBody>
          <a:bodyPr/>
          <a:lstStyle/>
          <a:p>
            <a:r>
              <a:rPr lang="en-GB" dirty="0" smtClean="0"/>
              <a:t>Benefits</a:t>
            </a:r>
            <a:endParaRPr lang="en-GB" dirty="0"/>
          </a:p>
        </p:txBody>
      </p:sp>
      <p:sp>
        <p:nvSpPr>
          <p:cNvPr id="24" name="Rectangle 23"/>
          <p:cNvSpPr/>
          <p:nvPr/>
        </p:nvSpPr>
        <p:spPr bwMode="gray">
          <a:xfrm>
            <a:off x="1632680" y="923893"/>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noProof="0" dirty="0" smtClean="0">
                <a:solidFill>
                  <a:schemeClr val="bg1"/>
                </a:solidFill>
                <a:latin typeface="Segoe UI Light" pitchFamily="34" charset="0"/>
                <a:ea typeface="Segoe UI" pitchFamily="34" charset="0"/>
                <a:cs typeface="Segoe UI" pitchFamily="34" charset="0"/>
              </a:rPr>
              <a:t>Small e-mail size</a:t>
            </a:r>
          </a:p>
        </p:txBody>
      </p:sp>
      <p:sp>
        <p:nvSpPr>
          <p:cNvPr id="25" name="Rectangle 24"/>
          <p:cNvSpPr/>
          <p:nvPr/>
        </p:nvSpPr>
        <p:spPr bwMode="gray">
          <a:xfrm>
            <a:off x="7978103" y="923893"/>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noProof="0" dirty="0" smtClean="0">
                <a:solidFill>
                  <a:schemeClr val="bg1"/>
                </a:solidFill>
                <a:latin typeface="Segoe UI Light" pitchFamily="34" charset="0"/>
                <a:ea typeface="Segoe UI" pitchFamily="34" charset="0"/>
                <a:cs typeface="Segoe UI" pitchFamily="34" charset="0"/>
              </a:rPr>
              <a:t>Fast performance</a:t>
            </a:r>
          </a:p>
        </p:txBody>
      </p:sp>
      <p:sp>
        <p:nvSpPr>
          <p:cNvPr id="26" name="Rectangle 25"/>
          <p:cNvSpPr/>
          <p:nvPr/>
        </p:nvSpPr>
        <p:spPr bwMode="gray">
          <a:xfrm>
            <a:off x="1632680" y="4659034"/>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noProof="0" dirty="0" smtClean="0">
                <a:solidFill>
                  <a:schemeClr val="bg1"/>
                </a:solidFill>
                <a:latin typeface="Segoe UI Light" pitchFamily="34" charset="0"/>
                <a:ea typeface="Segoe UI" pitchFamily="34" charset="0"/>
                <a:cs typeface="Segoe UI" pitchFamily="34" charset="0"/>
              </a:rPr>
              <a:t>No attachments necessary </a:t>
            </a:r>
          </a:p>
        </p:txBody>
      </p:sp>
      <p:sp>
        <p:nvSpPr>
          <p:cNvPr id="27" name="Rectangle 26"/>
          <p:cNvSpPr/>
          <p:nvPr/>
        </p:nvSpPr>
        <p:spPr bwMode="gray">
          <a:xfrm>
            <a:off x="4809555" y="2796633"/>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dirty="0" smtClean="0">
                <a:solidFill>
                  <a:schemeClr val="bg1"/>
                </a:solidFill>
                <a:latin typeface="Segoe UI Light" pitchFamily="34" charset="0"/>
                <a:ea typeface="Segoe UI" pitchFamily="34" charset="0"/>
                <a:cs typeface="Segoe UI" pitchFamily="34" charset="0"/>
              </a:rPr>
              <a:t>Any SAP e-mail</a:t>
            </a:r>
            <a:endParaRPr kumimoji="0" lang="en-GB" sz="2000" b="0" i="0" u="none" strike="noStrike" kern="0" cap="none" spc="0" normalizeH="0" baseline="0" noProof="0" dirty="0" smtClean="0">
              <a:ln>
                <a:noFill/>
              </a:ln>
              <a:solidFill>
                <a:schemeClr val="bg1"/>
              </a:solidFill>
              <a:effectLst/>
              <a:uLnTx/>
              <a:uFillTx/>
              <a:latin typeface="Segoe UI Light" pitchFamily="34" charset="0"/>
              <a:ea typeface="Segoe UI" pitchFamily="34" charset="0"/>
              <a:cs typeface="Segoe UI" pitchFamily="34" charset="0"/>
            </a:endParaRPr>
          </a:p>
        </p:txBody>
      </p:sp>
      <p:sp>
        <p:nvSpPr>
          <p:cNvPr id="28" name="Rectangle 27"/>
          <p:cNvSpPr/>
          <p:nvPr/>
        </p:nvSpPr>
        <p:spPr bwMode="gray">
          <a:xfrm>
            <a:off x="7978103" y="4659034"/>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dirty="0" smtClean="0">
                <a:solidFill>
                  <a:schemeClr val="bg1"/>
                </a:solidFill>
                <a:latin typeface="Segoe UI Light" pitchFamily="34" charset="0"/>
                <a:ea typeface="Segoe UI" pitchFamily="34" charset="0"/>
                <a:cs typeface="Segoe UI" pitchFamily="34" charset="0"/>
              </a:rPr>
              <a:t>Reduced data storage requirement</a:t>
            </a:r>
            <a:endParaRPr kumimoji="0" lang="en-GB" sz="2000" b="0" i="0" u="none" strike="noStrike" kern="0" cap="none" spc="0" normalizeH="0" baseline="0" noProof="0" dirty="0" smtClean="0">
              <a:ln>
                <a:noFill/>
              </a:ln>
              <a:solidFill>
                <a:schemeClr val="bg1"/>
              </a:solidFill>
              <a:effectLst/>
              <a:uLnTx/>
              <a:uFillTx/>
              <a:latin typeface="Segoe UI Light" pitchFamily="34" charset="0"/>
              <a:ea typeface="Segoe UI" pitchFamily="34" charset="0"/>
              <a:cs typeface="Segoe UI" pitchFamily="34" charset="0"/>
            </a:endParaRPr>
          </a:p>
        </p:txBody>
      </p:sp>
      <p:sp>
        <p:nvSpPr>
          <p:cNvPr id="29" name="Rectangle 28"/>
          <p:cNvSpPr/>
          <p:nvPr/>
        </p:nvSpPr>
        <p:spPr bwMode="gray">
          <a:xfrm>
            <a:off x="4809555" y="923893"/>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dirty="0" smtClean="0">
                <a:solidFill>
                  <a:schemeClr val="bg1"/>
                </a:solidFill>
                <a:latin typeface="Segoe UI Light" pitchFamily="34" charset="0"/>
                <a:ea typeface="Segoe UI" pitchFamily="34" charset="0"/>
                <a:cs typeface="Segoe UI" pitchFamily="34" charset="0"/>
              </a:rPr>
              <a:t>Standard SAP skills</a:t>
            </a:r>
            <a:endParaRPr kumimoji="0" lang="en-GB" sz="2000" b="0" i="0" u="none" strike="noStrike" kern="0" cap="none" spc="0" normalizeH="0" baseline="0" noProof="0" dirty="0" smtClean="0">
              <a:ln>
                <a:noFill/>
              </a:ln>
              <a:solidFill>
                <a:schemeClr val="bg1"/>
              </a:solidFill>
              <a:effectLst/>
              <a:uLnTx/>
              <a:uFillTx/>
              <a:latin typeface="Segoe UI Light" pitchFamily="34" charset="0"/>
              <a:ea typeface="Segoe UI" pitchFamily="34" charset="0"/>
              <a:cs typeface="Segoe UI" pitchFamily="34" charset="0"/>
            </a:endParaRPr>
          </a:p>
        </p:txBody>
      </p:sp>
      <p:sp>
        <p:nvSpPr>
          <p:cNvPr id="30" name="Rectangle 29"/>
          <p:cNvSpPr/>
          <p:nvPr/>
        </p:nvSpPr>
        <p:spPr bwMode="gray">
          <a:xfrm>
            <a:off x="1632680" y="2796633"/>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noProof="0" dirty="0" smtClean="0">
                <a:solidFill>
                  <a:schemeClr val="bg1"/>
                </a:solidFill>
                <a:latin typeface="Segoe UI Light" pitchFamily="34" charset="0"/>
                <a:ea typeface="Segoe UI" pitchFamily="34" charset="0"/>
                <a:cs typeface="Segoe UI" pitchFamily="34" charset="0"/>
              </a:rPr>
              <a:t>Business users can manage content</a:t>
            </a:r>
            <a:endParaRPr kumimoji="0" lang="en-GB" sz="2000" b="0" i="0" u="none" strike="noStrike" kern="0" cap="none" spc="0" normalizeH="0" baseline="0" noProof="0" dirty="0" smtClean="0">
              <a:ln>
                <a:noFill/>
              </a:ln>
              <a:solidFill>
                <a:schemeClr val="bg1"/>
              </a:solidFill>
              <a:effectLst/>
              <a:uLnTx/>
              <a:uFillTx/>
              <a:latin typeface="Segoe UI Light" pitchFamily="34" charset="0"/>
              <a:ea typeface="Segoe UI" pitchFamily="34" charset="0"/>
              <a:cs typeface="Segoe UI" pitchFamily="34" charset="0"/>
            </a:endParaRPr>
          </a:p>
        </p:txBody>
      </p:sp>
      <p:sp>
        <p:nvSpPr>
          <p:cNvPr id="31" name="Rectangle 30"/>
          <p:cNvSpPr/>
          <p:nvPr/>
        </p:nvSpPr>
        <p:spPr bwMode="gray">
          <a:xfrm>
            <a:off x="4809555" y="4659034"/>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noProof="0" dirty="0" smtClean="0">
                <a:solidFill>
                  <a:schemeClr val="bg1"/>
                </a:solidFill>
                <a:latin typeface="Segoe UI Light" pitchFamily="34" charset="0"/>
                <a:ea typeface="Segoe UI" pitchFamily="34" charset="0"/>
                <a:cs typeface="Segoe UI" pitchFamily="34" charset="0"/>
              </a:rPr>
              <a:t>Low cost</a:t>
            </a:r>
            <a:endParaRPr kumimoji="0" lang="en-GB" sz="2000" b="0" i="0" u="none" strike="noStrike" kern="0" cap="none" spc="0" normalizeH="0" baseline="0" noProof="0" dirty="0" smtClean="0">
              <a:ln>
                <a:noFill/>
              </a:ln>
              <a:solidFill>
                <a:schemeClr val="bg1"/>
              </a:solidFill>
              <a:effectLst/>
              <a:uLnTx/>
              <a:uFillTx/>
              <a:latin typeface="Segoe UI Light" pitchFamily="34" charset="0"/>
              <a:ea typeface="Segoe UI" pitchFamily="34" charset="0"/>
              <a:cs typeface="Segoe UI" pitchFamily="34" charset="0"/>
            </a:endParaRPr>
          </a:p>
        </p:txBody>
      </p:sp>
      <p:sp>
        <p:nvSpPr>
          <p:cNvPr id="32" name="Rectangle 31"/>
          <p:cNvSpPr/>
          <p:nvPr/>
        </p:nvSpPr>
        <p:spPr bwMode="gray">
          <a:xfrm>
            <a:off x="7978103" y="2796633"/>
            <a:ext cx="2685013" cy="1442859"/>
          </a:xfrm>
          <a:prstGeom prst="rect">
            <a:avLst/>
          </a:prstGeom>
          <a:solidFill>
            <a:srgbClr val="7EBCC7"/>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sz="2000" kern="0" noProof="0" dirty="0" smtClean="0">
                <a:solidFill>
                  <a:schemeClr val="bg1"/>
                </a:solidFill>
                <a:latin typeface="Segoe UI Light" pitchFamily="34" charset="0"/>
                <a:ea typeface="Segoe UI" pitchFamily="34" charset="0"/>
                <a:cs typeface="Segoe UI" pitchFamily="34" charset="0"/>
              </a:rPr>
              <a:t>Engaging user experience</a:t>
            </a:r>
            <a:endParaRPr kumimoji="0" lang="en-GB" sz="2000" b="0" i="0" u="none" strike="noStrike" kern="0" cap="none" spc="0" normalizeH="0" baseline="0" noProof="0" dirty="0" smtClean="0">
              <a:ln>
                <a:noFill/>
              </a:ln>
              <a:solidFill>
                <a:schemeClr val="bg1"/>
              </a:solidFill>
              <a:effectLst/>
              <a:uLnTx/>
              <a:uFillTx/>
              <a:latin typeface="Segoe UI Light" pitchFamily="34" charset="0"/>
              <a:ea typeface="Segoe UI" pitchFamily="34" charset="0"/>
              <a:cs typeface="Segoe UI" pitchFamily="34" charset="0"/>
            </a:endParaRPr>
          </a:p>
        </p:txBody>
      </p:sp>
    </p:spTree>
    <p:extLst>
      <p:ext uri="{BB962C8B-B14F-4D97-AF65-F5344CB8AC3E}">
        <p14:creationId xmlns:p14="http://schemas.microsoft.com/office/powerpoint/2010/main" val="3262417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dissolve">
                                      <p:cBhvr>
                                        <p:cTn id="11" dur="500"/>
                                        <p:tgtEl>
                                          <p:spTgt spid="2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dissolve">
                                      <p:cBhvr>
                                        <p:cTn id="19" dur="500"/>
                                        <p:tgtEl>
                                          <p:spTgt spid="28"/>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dissolve">
                                      <p:cBhvr>
                                        <p:cTn id="23" dur="500"/>
                                        <p:tgtEl>
                                          <p:spTgt spid="2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dissolve">
                                      <p:cBhvr>
                                        <p:cTn id="27" dur="500"/>
                                        <p:tgtEl>
                                          <p:spTgt spid="2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dissolve">
                                      <p:cBhvr>
                                        <p:cTn id="31" dur="500"/>
                                        <p:tgtEl>
                                          <p:spTgt spid="30"/>
                                        </p:tgtEl>
                                      </p:cBhvr>
                                    </p:animEffect>
                                  </p:childTnLst>
                                </p:cTn>
                              </p:par>
                            </p:childTnLst>
                          </p:cTn>
                        </p:par>
                        <p:par>
                          <p:cTn id="32" fill="hold">
                            <p:stCondLst>
                              <p:cond delay="3500"/>
                            </p:stCondLst>
                            <p:childTnLst>
                              <p:par>
                                <p:cTn id="33" presetID="9" presetClass="entr" presetSubtype="0" fill="hold" grpId="0"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dissolve">
                                      <p:cBhvr>
                                        <p:cTn id="35" dur="500"/>
                                        <p:tgtEl>
                                          <p:spTgt spid="32"/>
                                        </p:tgtEl>
                                      </p:cBhvr>
                                    </p:animEffect>
                                  </p:childTnLst>
                                </p:cTn>
                              </p:par>
                            </p:childTnLst>
                          </p:cTn>
                        </p:par>
                        <p:par>
                          <p:cTn id="36" fill="hold">
                            <p:stCondLst>
                              <p:cond delay="4000"/>
                            </p:stCondLst>
                            <p:childTnLst>
                              <p:par>
                                <p:cTn id="37" presetID="9"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dissolve">
                                      <p:cBhvr>
                                        <p:cTn id="3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Title 1">
            <a:extLst>
              <a:ext uri="{FF2B5EF4-FFF2-40B4-BE49-F238E27FC236}">
                <a16:creationId xmlns="" xmlns:a16="http://schemas.microsoft.com/office/drawing/2014/main" id="{20AFB9E0-E29E-4335-9609-1AA70500F64A}"/>
              </a:ext>
            </a:extLst>
          </p:cNvPr>
          <p:cNvSpPr txBox="1">
            <a:spLocks/>
          </p:cNvSpPr>
          <p:nvPr/>
        </p:nvSpPr>
        <p:spPr bwMode="gray">
          <a:xfrm>
            <a:off x="432000" y="937083"/>
            <a:ext cx="8224750" cy="966556"/>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r>
              <a:rPr lang="en-GB" dirty="0" smtClean="0">
                <a:solidFill>
                  <a:schemeClr val="tx1">
                    <a:lumMod val="75000"/>
                    <a:lumOff val="25000"/>
                  </a:schemeClr>
                </a:solidFill>
              </a:rPr>
              <a:t>Exceptional SAP Emails</a:t>
            </a:r>
            <a:endParaRPr lang="en-GB" dirty="0">
              <a:solidFill>
                <a:schemeClr val="tx1">
                  <a:lumMod val="75000"/>
                  <a:lumOff val="25000"/>
                </a:schemeClr>
              </a:solidFill>
            </a:endParaRPr>
          </a:p>
          <a:p>
            <a:r>
              <a:rPr lang="en-GB" sz="1600" dirty="0" smtClean="0">
                <a:solidFill>
                  <a:srgbClr val="0070C0"/>
                </a:solidFill>
              </a:rPr>
              <a:t>An experience your customers and employees deserve</a:t>
            </a:r>
          </a:p>
        </p:txBody>
      </p:sp>
      <p:sp>
        <p:nvSpPr>
          <p:cNvPr id="4" name="Title 1">
            <a:extLst>
              <a:ext uri="{FF2B5EF4-FFF2-40B4-BE49-F238E27FC236}">
                <a16:creationId xmlns="" xmlns:a16="http://schemas.microsoft.com/office/drawing/2014/main" id="{20AFB9E0-E29E-4335-9609-1AA70500F64A}"/>
              </a:ext>
            </a:extLst>
          </p:cNvPr>
          <p:cNvSpPr txBox="1">
            <a:spLocks/>
          </p:cNvSpPr>
          <p:nvPr/>
        </p:nvSpPr>
        <p:spPr bwMode="gray">
          <a:xfrm>
            <a:off x="432000" y="2098690"/>
            <a:ext cx="8224750" cy="966556"/>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r>
              <a:rPr lang="en-GB" dirty="0" smtClean="0">
                <a:solidFill>
                  <a:schemeClr val="tx1">
                    <a:lumMod val="75000"/>
                    <a:lumOff val="25000"/>
                  </a:schemeClr>
                </a:solidFill>
              </a:rPr>
              <a:t>Every User Touchpoint</a:t>
            </a:r>
            <a:endParaRPr lang="en-GB" dirty="0">
              <a:solidFill>
                <a:schemeClr val="tx1">
                  <a:lumMod val="75000"/>
                  <a:lumOff val="25000"/>
                </a:schemeClr>
              </a:solidFill>
            </a:endParaRPr>
          </a:p>
          <a:p>
            <a:r>
              <a:rPr lang="en-GB" sz="1600" dirty="0" smtClean="0">
                <a:solidFill>
                  <a:srgbClr val="0070C0"/>
                </a:solidFill>
              </a:rPr>
              <a:t>Extend your SAP UX strategy beyond SAP Fiori</a:t>
            </a:r>
          </a:p>
        </p:txBody>
      </p:sp>
      <p:sp>
        <p:nvSpPr>
          <p:cNvPr id="5" name="Title 1">
            <a:extLst>
              <a:ext uri="{FF2B5EF4-FFF2-40B4-BE49-F238E27FC236}">
                <a16:creationId xmlns="" xmlns:a16="http://schemas.microsoft.com/office/drawing/2014/main" id="{20AFB9E0-E29E-4335-9609-1AA70500F64A}"/>
              </a:ext>
            </a:extLst>
          </p:cNvPr>
          <p:cNvSpPr txBox="1">
            <a:spLocks/>
          </p:cNvSpPr>
          <p:nvPr/>
        </p:nvSpPr>
        <p:spPr bwMode="gray">
          <a:xfrm>
            <a:off x="432000" y="3260297"/>
            <a:ext cx="8224750" cy="966556"/>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r>
              <a:rPr lang="en-GB" dirty="0" smtClean="0">
                <a:solidFill>
                  <a:schemeClr val="tx1">
                    <a:lumMod val="75000"/>
                    <a:lumOff val="25000"/>
                  </a:schemeClr>
                </a:solidFill>
              </a:rPr>
              <a:t>Empowered Business Users</a:t>
            </a:r>
            <a:endParaRPr lang="en-GB" dirty="0">
              <a:solidFill>
                <a:schemeClr val="tx1">
                  <a:lumMod val="75000"/>
                  <a:lumOff val="25000"/>
                </a:schemeClr>
              </a:solidFill>
            </a:endParaRPr>
          </a:p>
          <a:p>
            <a:r>
              <a:rPr lang="en-GB" sz="1600" dirty="0" smtClean="0">
                <a:solidFill>
                  <a:srgbClr val="0070C0"/>
                </a:solidFill>
              </a:rPr>
              <a:t>Manage email content as master data</a:t>
            </a:r>
          </a:p>
        </p:txBody>
      </p:sp>
      <p:sp>
        <p:nvSpPr>
          <p:cNvPr id="6" name="Title 1">
            <a:extLst>
              <a:ext uri="{FF2B5EF4-FFF2-40B4-BE49-F238E27FC236}">
                <a16:creationId xmlns="" xmlns:a16="http://schemas.microsoft.com/office/drawing/2014/main" id="{20AFB9E0-E29E-4335-9609-1AA70500F64A}"/>
              </a:ext>
            </a:extLst>
          </p:cNvPr>
          <p:cNvSpPr txBox="1">
            <a:spLocks/>
          </p:cNvSpPr>
          <p:nvPr/>
        </p:nvSpPr>
        <p:spPr bwMode="gray">
          <a:xfrm>
            <a:off x="432000" y="4421903"/>
            <a:ext cx="8224750" cy="966556"/>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r>
              <a:rPr lang="en-GB" dirty="0" smtClean="0">
                <a:solidFill>
                  <a:schemeClr val="tx1">
                    <a:lumMod val="75000"/>
                    <a:lumOff val="25000"/>
                  </a:schemeClr>
                </a:solidFill>
              </a:rPr>
              <a:t>Try before you buy</a:t>
            </a:r>
            <a:endParaRPr lang="en-GB" dirty="0">
              <a:solidFill>
                <a:schemeClr val="tx1">
                  <a:lumMod val="75000"/>
                  <a:lumOff val="25000"/>
                </a:schemeClr>
              </a:solidFill>
            </a:endParaRPr>
          </a:p>
          <a:p>
            <a:r>
              <a:rPr lang="en-GB" sz="1600" dirty="0" smtClean="0">
                <a:solidFill>
                  <a:srgbClr val="0070C0"/>
                </a:solidFill>
              </a:rPr>
              <a:t>Available on a 60-day trial licence</a:t>
            </a:r>
          </a:p>
        </p:txBody>
      </p:sp>
    </p:spTree>
    <p:extLst>
      <p:ext uri="{BB962C8B-B14F-4D97-AF65-F5344CB8AC3E}">
        <p14:creationId xmlns:p14="http://schemas.microsoft.com/office/powerpoint/2010/main" val="363402416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6" name="Rectangle 5"/>
          <p:cNvSpPr/>
          <p:nvPr/>
        </p:nvSpPr>
        <p:spPr bwMode="gray">
          <a:xfrm>
            <a:off x="0" y="1327668"/>
            <a:ext cx="12192000" cy="980818"/>
          </a:xfrm>
          <a:prstGeom prst="rect">
            <a:avLst/>
          </a:prstGeom>
          <a:gradFill flip="none" rotWithShape="1">
            <a:gsLst>
              <a:gs pos="0">
                <a:srgbClr val="0070C0"/>
              </a:gs>
              <a:gs pos="100000">
                <a:srgbClr val="0070C0">
                  <a:alpha val="0"/>
                </a:srgbClr>
              </a:gs>
            </a:gsLst>
            <a:path path="circle">
              <a:fillToRect t="100000" r="100000"/>
            </a:path>
            <a:tileRect l="-100000" b="-10000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Text Placeholder 3"/>
          <p:cNvSpPr txBox="1">
            <a:spLocks/>
          </p:cNvSpPr>
          <p:nvPr/>
        </p:nvSpPr>
        <p:spPr>
          <a:xfrm>
            <a:off x="432001" y="1408113"/>
            <a:ext cx="11326284" cy="4352925"/>
          </a:xfrm>
          <a:prstGeom prst="rect">
            <a:avLst/>
          </a:prstGeom>
        </p:spPr>
        <p:txBody>
          <a:bodyPr/>
          <a:lstStyle>
            <a:lvl1pPr marL="0" indent="0" algn="l" defTabSz="914400" rtl="0" eaLnBrk="1" latinLnBrk="0" hangingPunct="1">
              <a:spcBef>
                <a:spcPts val="1620"/>
              </a:spcBef>
              <a:buClr>
                <a:schemeClr val="accent1"/>
              </a:buClr>
              <a:buSzPct val="80000"/>
              <a:buFontTx/>
              <a:buNone/>
              <a:defRPr sz="3200" b="0" kern="1200">
                <a:solidFill>
                  <a:schemeClr val="tx1"/>
                </a:solidFill>
                <a:latin typeface="Segoe UI Light" pitchFamily="34" charset="0"/>
                <a:ea typeface="Segoe UI" pitchFamily="34" charset="0"/>
                <a:cs typeface="Segoe UI" pitchFamily="34" charset="0"/>
              </a:defRPr>
            </a:lvl1pPr>
            <a:lvl2pPr marL="269875" indent="-269875" algn="l" defTabSz="914400" rtl="0" eaLnBrk="1" latinLnBrk="0" hangingPunct="1">
              <a:spcBef>
                <a:spcPts val="600"/>
              </a:spcBef>
              <a:buClr>
                <a:schemeClr val="tx2"/>
              </a:buClr>
              <a:buSzPct val="100000"/>
              <a:buFont typeface="Wingdings" pitchFamily="2" charset="2"/>
              <a:buChar char="n"/>
              <a:defRPr sz="2400" kern="1200">
                <a:solidFill>
                  <a:schemeClr val="tx1"/>
                </a:solidFill>
                <a:latin typeface="Segoe UI Light" pitchFamily="34" charset="0"/>
                <a:ea typeface="Segoe UI" pitchFamily="34" charset="0"/>
                <a:cs typeface="Segoe UI" pitchFamily="34" charset="0"/>
              </a:defRPr>
            </a:lvl2pPr>
            <a:lvl3pPr marL="541338" indent="-274638" algn="l" defTabSz="914400" rtl="0" eaLnBrk="1" latinLnBrk="0" hangingPunct="1">
              <a:spcBef>
                <a:spcPts val="400"/>
              </a:spcBef>
              <a:buClr>
                <a:schemeClr val="tx2"/>
              </a:buClr>
              <a:buSzPct val="130000"/>
              <a:buFont typeface="Wingdings" pitchFamily="2" charset="2"/>
              <a:buChar char="§"/>
              <a:defRPr sz="2000" kern="1200">
                <a:solidFill>
                  <a:schemeClr val="tx1"/>
                </a:solidFill>
                <a:latin typeface="Segoe UI Light" pitchFamily="34" charset="0"/>
                <a:ea typeface="Segoe UI" pitchFamily="34" charset="0"/>
                <a:cs typeface="Segoe UI" pitchFamily="34" charset="0"/>
              </a:defRPr>
            </a:lvl3pPr>
            <a:lvl4pPr marL="808038" indent="-269875" algn="l" defTabSz="914400" rtl="0" eaLnBrk="1" latinLnBrk="0" hangingPunct="1">
              <a:spcBef>
                <a:spcPts val="400"/>
              </a:spcBef>
              <a:buClr>
                <a:schemeClr val="tx2"/>
              </a:buClr>
              <a:buSzPct val="100000"/>
              <a:buFont typeface="Arial" pitchFamily="34" charset="0"/>
              <a:buChar char="–"/>
              <a:defRPr sz="1600" kern="1200">
                <a:solidFill>
                  <a:schemeClr val="tx1"/>
                </a:solidFill>
                <a:latin typeface="Segoe UI Light" pitchFamily="34" charset="0"/>
                <a:ea typeface="Segoe UI" pitchFamily="34" charset="0"/>
                <a:cs typeface="Segoe UI" pitchFamily="34" charset="0"/>
              </a:defRPr>
            </a:lvl4pPr>
            <a:lvl5pPr marL="982663" indent="-182563" algn="l" defTabSz="914400" rtl="0" eaLnBrk="1" latinLnBrk="0" hangingPunct="1">
              <a:spcBef>
                <a:spcPts val="250"/>
              </a:spcBef>
              <a:buClr>
                <a:schemeClr val="tx2"/>
              </a:buClr>
              <a:buSzPct val="100000"/>
              <a:buFont typeface="Courier New" pitchFamily="49" charset="0"/>
              <a:buChar char="o"/>
              <a:tabLst/>
              <a:defRPr sz="1400" kern="1200">
                <a:solidFill>
                  <a:schemeClr val="tx1"/>
                </a:solidFill>
                <a:latin typeface="Segoe UI Light"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b="1" dirty="0" smtClean="0">
                <a:solidFill>
                  <a:schemeClr val="bg1"/>
                </a:solidFill>
              </a:rPr>
              <a:t>Introduction</a:t>
            </a:r>
          </a:p>
          <a:p>
            <a:r>
              <a:rPr lang="en-GB" sz="4400" dirty="0" smtClean="0"/>
              <a:t>What Floe can do</a:t>
            </a:r>
          </a:p>
          <a:p>
            <a:r>
              <a:rPr lang="en-GB" sz="4400" dirty="0" smtClean="0"/>
              <a:t>How it works</a:t>
            </a:r>
          </a:p>
          <a:p>
            <a:r>
              <a:rPr lang="en-GB" sz="4400" dirty="0" smtClean="0"/>
              <a:t>Summary</a:t>
            </a:r>
          </a:p>
          <a:p>
            <a:r>
              <a:rPr lang="en-GB" sz="4400" dirty="0" smtClean="0"/>
              <a:t>Pricing</a:t>
            </a:r>
            <a:endParaRPr lang="en-GB" sz="4400" dirty="0"/>
          </a:p>
        </p:txBody>
      </p:sp>
    </p:spTree>
    <p:extLst>
      <p:ext uri="{BB962C8B-B14F-4D97-AF65-F5344CB8AC3E}">
        <p14:creationId xmlns:p14="http://schemas.microsoft.com/office/powerpoint/2010/main" val="2107505889"/>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040" y="5209952"/>
            <a:ext cx="2255245" cy="1536005"/>
          </a:xfrm>
          <a:prstGeom prst="rect">
            <a:avLst/>
          </a:prstGeom>
        </p:spPr>
      </p:pic>
      <p:sp>
        <p:nvSpPr>
          <p:cNvPr id="6" name="Rectangle 5"/>
          <p:cNvSpPr/>
          <p:nvPr/>
        </p:nvSpPr>
        <p:spPr bwMode="gray">
          <a:xfrm>
            <a:off x="0" y="4838372"/>
            <a:ext cx="12192000" cy="980818"/>
          </a:xfrm>
          <a:prstGeom prst="rect">
            <a:avLst/>
          </a:prstGeom>
          <a:gradFill flip="none" rotWithShape="1">
            <a:gsLst>
              <a:gs pos="0">
                <a:srgbClr val="0070C0"/>
              </a:gs>
              <a:gs pos="100000">
                <a:srgbClr val="0070C0">
                  <a:alpha val="0"/>
                </a:srgbClr>
              </a:gs>
            </a:gsLst>
            <a:path path="circle">
              <a:fillToRect t="100000" r="100000"/>
            </a:path>
            <a:tileRect l="-100000" b="-10000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Text Placeholder 3"/>
          <p:cNvSpPr txBox="1">
            <a:spLocks/>
          </p:cNvSpPr>
          <p:nvPr/>
        </p:nvSpPr>
        <p:spPr>
          <a:xfrm>
            <a:off x="432001" y="1408113"/>
            <a:ext cx="11326284" cy="4352925"/>
          </a:xfrm>
          <a:prstGeom prst="rect">
            <a:avLst/>
          </a:prstGeom>
        </p:spPr>
        <p:txBody>
          <a:bodyPr/>
          <a:lstStyle>
            <a:lvl1pPr marL="0" indent="0" algn="l" defTabSz="914400" rtl="0" eaLnBrk="1" latinLnBrk="0" hangingPunct="1">
              <a:spcBef>
                <a:spcPts val="1620"/>
              </a:spcBef>
              <a:buClr>
                <a:schemeClr val="accent1"/>
              </a:buClr>
              <a:buSzPct val="80000"/>
              <a:buFontTx/>
              <a:buNone/>
              <a:defRPr sz="3200" b="0" kern="1200">
                <a:solidFill>
                  <a:schemeClr val="tx1"/>
                </a:solidFill>
                <a:latin typeface="Segoe UI Light" pitchFamily="34" charset="0"/>
                <a:ea typeface="Segoe UI" pitchFamily="34" charset="0"/>
                <a:cs typeface="Segoe UI" pitchFamily="34" charset="0"/>
              </a:defRPr>
            </a:lvl1pPr>
            <a:lvl2pPr marL="269875" indent="-269875" algn="l" defTabSz="914400" rtl="0" eaLnBrk="1" latinLnBrk="0" hangingPunct="1">
              <a:spcBef>
                <a:spcPts val="600"/>
              </a:spcBef>
              <a:buClr>
                <a:schemeClr val="tx2"/>
              </a:buClr>
              <a:buSzPct val="100000"/>
              <a:buFont typeface="Wingdings" pitchFamily="2" charset="2"/>
              <a:buChar char="n"/>
              <a:defRPr sz="2400" kern="1200">
                <a:solidFill>
                  <a:schemeClr val="tx1"/>
                </a:solidFill>
                <a:latin typeface="Segoe UI Light" pitchFamily="34" charset="0"/>
                <a:ea typeface="Segoe UI" pitchFamily="34" charset="0"/>
                <a:cs typeface="Segoe UI" pitchFamily="34" charset="0"/>
              </a:defRPr>
            </a:lvl2pPr>
            <a:lvl3pPr marL="541338" indent="-274638" algn="l" defTabSz="914400" rtl="0" eaLnBrk="1" latinLnBrk="0" hangingPunct="1">
              <a:spcBef>
                <a:spcPts val="400"/>
              </a:spcBef>
              <a:buClr>
                <a:schemeClr val="tx2"/>
              </a:buClr>
              <a:buSzPct val="130000"/>
              <a:buFont typeface="Wingdings" pitchFamily="2" charset="2"/>
              <a:buChar char="§"/>
              <a:defRPr sz="2000" kern="1200">
                <a:solidFill>
                  <a:schemeClr val="tx1"/>
                </a:solidFill>
                <a:latin typeface="Segoe UI Light" pitchFamily="34" charset="0"/>
                <a:ea typeface="Segoe UI" pitchFamily="34" charset="0"/>
                <a:cs typeface="Segoe UI" pitchFamily="34" charset="0"/>
              </a:defRPr>
            </a:lvl3pPr>
            <a:lvl4pPr marL="808038" indent="-269875" algn="l" defTabSz="914400" rtl="0" eaLnBrk="1" latinLnBrk="0" hangingPunct="1">
              <a:spcBef>
                <a:spcPts val="400"/>
              </a:spcBef>
              <a:buClr>
                <a:schemeClr val="tx2"/>
              </a:buClr>
              <a:buSzPct val="100000"/>
              <a:buFont typeface="Arial" pitchFamily="34" charset="0"/>
              <a:buChar char="–"/>
              <a:defRPr sz="1600" kern="1200">
                <a:solidFill>
                  <a:schemeClr val="tx1"/>
                </a:solidFill>
                <a:latin typeface="Segoe UI Light" pitchFamily="34" charset="0"/>
                <a:ea typeface="Segoe UI" pitchFamily="34" charset="0"/>
                <a:cs typeface="Segoe UI" pitchFamily="34" charset="0"/>
              </a:defRPr>
            </a:lvl4pPr>
            <a:lvl5pPr marL="982663" indent="-182563" algn="l" defTabSz="914400" rtl="0" eaLnBrk="1" latinLnBrk="0" hangingPunct="1">
              <a:spcBef>
                <a:spcPts val="250"/>
              </a:spcBef>
              <a:buClr>
                <a:schemeClr val="tx2"/>
              </a:buClr>
              <a:buSzPct val="100000"/>
              <a:buFont typeface="Courier New" pitchFamily="49" charset="0"/>
              <a:buChar char="o"/>
              <a:tabLst/>
              <a:defRPr sz="1400" kern="1200">
                <a:solidFill>
                  <a:schemeClr val="tx1"/>
                </a:solidFill>
                <a:latin typeface="Segoe UI Light"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dirty="0" smtClean="0"/>
              <a:t>Introduction</a:t>
            </a:r>
          </a:p>
          <a:p>
            <a:r>
              <a:rPr lang="en-GB" sz="4400" dirty="0" smtClean="0"/>
              <a:t>What Floe can do</a:t>
            </a:r>
          </a:p>
          <a:p>
            <a:r>
              <a:rPr lang="en-GB" sz="4400" dirty="0" smtClean="0"/>
              <a:t>How it works</a:t>
            </a:r>
          </a:p>
          <a:p>
            <a:r>
              <a:rPr lang="en-GB" sz="4400" dirty="0" smtClean="0"/>
              <a:t>Summary</a:t>
            </a:r>
          </a:p>
          <a:p>
            <a:r>
              <a:rPr lang="en-GB" sz="4400" b="1" dirty="0" smtClean="0">
                <a:solidFill>
                  <a:schemeClr val="bg1"/>
                </a:solidFill>
              </a:rPr>
              <a:t>Pricing</a:t>
            </a:r>
            <a:endParaRPr lang="en-GB" sz="4400" b="1" dirty="0">
              <a:solidFill>
                <a:schemeClr val="bg1"/>
              </a:solidFill>
            </a:endParaRPr>
          </a:p>
        </p:txBody>
      </p:sp>
    </p:spTree>
    <p:extLst>
      <p:ext uri="{BB962C8B-B14F-4D97-AF65-F5344CB8AC3E}">
        <p14:creationId xmlns:p14="http://schemas.microsoft.com/office/powerpoint/2010/main" val="399301699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4000">
              <a:srgbClr val="7EBCC7">
                <a:lumMod val="40000"/>
                <a:lumOff val="60000"/>
              </a:srgbClr>
            </a:gs>
            <a:gs pos="0">
              <a:srgbClr val="7EBCC7">
                <a:alpha val="460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Pricing</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991337612"/>
              </p:ext>
            </p:extLst>
          </p:nvPr>
        </p:nvGraphicFramePr>
        <p:xfrm>
          <a:off x="432000" y="1412393"/>
          <a:ext cx="11067274" cy="3636705"/>
        </p:xfrm>
        <a:graphic>
          <a:graphicData uri="http://schemas.openxmlformats.org/drawingml/2006/table">
            <a:tbl>
              <a:tblPr firstRow="1" bandRow="1">
                <a:tableStyleId>{2D5ABB26-0587-4C30-8999-92F81FD0307C}</a:tableStyleId>
              </a:tblPr>
              <a:tblGrid>
                <a:gridCol w="3017781"/>
                <a:gridCol w="2515855"/>
                <a:gridCol w="2766819"/>
                <a:gridCol w="2766819"/>
              </a:tblGrid>
              <a:tr h="897275">
                <a:tc>
                  <a:txBody>
                    <a:bodyPr/>
                    <a:lstStyle/>
                    <a:p>
                      <a:endParaRPr lang="en-GB" sz="2800" b="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b="1" dirty="0" smtClean="0">
                          <a:latin typeface="Segoe UI" panose="020B0502040204020203" pitchFamily="34" charset="0"/>
                          <a:cs typeface="Segoe UI" panose="020B0502040204020203" pitchFamily="34" charset="0"/>
                        </a:rPr>
                        <a:t>£</a:t>
                      </a:r>
                      <a:endParaRPr lang="en-GB" sz="2800" b="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b="1" dirty="0" smtClean="0">
                          <a:latin typeface="Segoe UI" panose="020B0502040204020203" pitchFamily="34" charset="0"/>
                          <a:cs typeface="Segoe UI" panose="020B0502040204020203" pitchFamily="34" charset="0"/>
                        </a:rPr>
                        <a:t>$</a:t>
                      </a:r>
                      <a:endParaRPr lang="en-GB" sz="2800" b="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b="1" dirty="0" smtClean="0">
                          <a:latin typeface="Segoe UI" panose="020B0502040204020203" pitchFamily="34" charset="0"/>
                          <a:cs typeface="Segoe UI" panose="020B0502040204020203" pitchFamily="34" charset="0"/>
                        </a:rPr>
                        <a:t>€</a:t>
                      </a:r>
                      <a:endParaRPr lang="en-GB" sz="2800" b="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r>
              <a:tr h="897275">
                <a:tc>
                  <a:txBody>
                    <a:bodyPr/>
                    <a:lstStyle/>
                    <a:p>
                      <a:pPr algn="r"/>
                      <a:r>
                        <a:rPr lang="en-GB" sz="2800" b="1" dirty="0" smtClean="0">
                          <a:latin typeface="Segoe UI" panose="020B0502040204020203" pitchFamily="34" charset="0"/>
                          <a:cs typeface="Segoe UI" panose="020B0502040204020203" pitchFamily="34" charset="0"/>
                        </a:rPr>
                        <a:t>60-day trial</a:t>
                      </a: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marL="0" indent="0" algn="ctr"/>
                      <a:r>
                        <a:rPr lang="en-GB" sz="2800" dirty="0" smtClean="0">
                          <a:latin typeface="Segoe UI" panose="020B0502040204020203" pitchFamily="34" charset="0"/>
                          <a:cs typeface="Segoe UI" panose="020B0502040204020203" pitchFamily="34" charset="0"/>
                        </a:rPr>
                        <a:t>free</a:t>
                      </a:r>
                      <a:endParaRPr lang="en-GB" sz="2800" i="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free</a:t>
                      </a:r>
                      <a:endParaRPr lang="en-GB" sz="2800" i="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free</a:t>
                      </a:r>
                      <a:endParaRPr lang="en-GB" sz="2800" i="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r>
              <a:tr h="897275">
                <a:tc>
                  <a:txBody>
                    <a:bodyPr/>
                    <a:lstStyle/>
                    <a:p>
                      <a:pPr algn="r"/>
                      <a:r>
                        <a:rPr lang="en-GB" sz="2800" b="1" dirty="0" smtClean="0">
                          <a:latin typeface="Segoe UI" panose="020B0502040204020203" pitchFamily="34" charset="0"/>
                          <a:cs typeface="Segoe UI" panose="020B0502040204020203" pitchFamily="34" charset="0"/>
                        </a:rPr>
                        <a:t>Single</a:t>
                      </a:r>
                      <a:r>
                        <a:rPr lang="en-GB" sz="2800" b="1" baseline="0" dirty="0" smtClean="0">
                          <a:latin typeface="Segoe UI" panose="020B0502040204020203" pitchFamily="34" charset="0"/>
                          <a:cs typeface="Segoe UI" panose="020B0502040204020203" pitchFamily="34" charset="0"/>
                        </a:rPr>
                        <a:t> installation</a:t>
                      </a:r>
                      <a:endParaRPr lang="en-GB" sz="2800" b="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849 / month</a:t>
                      </a:r>
                      <a:endParaRPr lang="en-GB" sz="2800"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1,249 / month</a:t>
                      </a:r>
                      <a:endParaRPr lang="en-GB" sz="2800"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995 / month</a:t>
                      </a:r>
                      <a:endParaRPr lang="en-GB" sz="2800"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r>
              <a:tr h="897275">
                <a:tc>
                  <a:txBody>
                    <a:bodyPr/>
                    <a:lstStyle/>
                    <a:p>
                      <a:pPr algn="r"/>
                      <a:r>
                        <a:rPr lang="en-GB" sz="2800" b="1" dirty="0" smtClean="0">
                          <a:latin typeface="Segoe UI" panose="020B0502040204020203" pitchFamily="34" charset="0"/>
                          <a:cs typeface="Segoe UI" panose="020B0502040204020203" pitchFamily="34" charset="0"/>
                        </a:rPr>
                        <a:t>Enterprise</a:t>
                      </a:r>
                      <a:endParaRPr lang="en-GB" sz="2800" b="1"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4,149 / month</a:t>
                      </a:r>
                      <a:endParaRPr lang="en-GB" sz="2800"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6,195 / month</a:t>
                      </a:r>
                      <a:endParaRPr lang="en-GB" sz="2800"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c>
                  <a:txBody>
                    <a:bodyPr/>
                    <a:lstStyle/>
                    <a:p>
                      <a:pPr algn="ctr"/>
                      <a:r>
                        <a:rPr lang="en-GB" sz="2800" dirty="0" smtClean="0">
                          <a:latin typeface="Segoe UI" panose="020B0502040204020203" pitchFamily="34" charset="0"/>
                          <a:cs typeface="Segoe UI" panose="020B0502040204020203" pitchFamily="34" charset="0"/>
                        </a:rPr>
                        <a:t>4,950 / month</a:t>
                      </a:r>
                      <a:endParaRPr lang="en-GB" sz="2800" dirty="0">
                        <a:latin typeface="Segoe UI" panose="020B0502040204020203" pitchFamily="34" charset="0"/>
                        <a:cs typeface="Segoe UI" panose="020B0502040204020203" pitchFamily="34" charset="0"/>
                      </a:endParaRPr>
                    </a:p>
                  </a:txBody>
                  <a:tcPr anchor="ctr">
                    <a:lnL w="12700" cap="flat" cmpd="sng" algn="ctr">
                      <a:solidFill>
                        <a:srgbClr val="7EBCC7"/>
                      </a:solidFill>
                      <a:prstDash val="solid"/>
                      <a:round/>
                      <a:headEnd type="none" w="med" len="med"/>
                      <a:tailEnd type="none" w="med" len="med"/>
                    </a:lnL>
                    <a:lnR w="12700" cap="flat" cmpd="sng" algn="ctr">
                      <a:solidFill>
                        <a:srgbClr val="7EBCC7"/>
                      </a:solidFill>
                      <a:prstDash val="solid"/>
                      <a:round/>
                      <a:headEnd type="none" w="med" len="med"/>
                      <a:tailEnd type="none" w="med" len="med"/>
                    </a:lnR>
                    <a:lnT w="12700" cap="flat" cmpd="sng" algn="ctr">
                      <a:solidFill>
                        <a:srgbClr val="7EBCC7"/>
                      </a:solidFill>
                      <a:prstDash val="solid"/>
                      <a:round/>
                      <a:headEnd type="none" w="med" len="med"/>
                      <a:tailEnd type="none" w="med" len="med"/>
                    </a:lnT>
                    <a:lnB w="12700" cap="flat" cmpd="sng" algn="ctr">
                      <a:solidFill>
                        <a:srgbClr val="7EBCC7"/>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16614936"/>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&amp; Answers</a:t>
            </a:r>
            <a:endParaRPr lang="en-GB" dirty="0"/>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6031" y="4587183"/>
            <a:ext cx="11324167" cy="492443"/>
          </a:xfrm>
        </p:spPr>
        <p:txBody>
          <a:bodyPr/>
          <a:lstStyle/>
          <a:p>
            <a:r>
              <a:rPr lang="en-GB" sz="3200" dirty="0"/>
              <a:t>Thank you</a:t>
            </a:r>
          </a:p>
        </p:txBody>
      </p:sp>
      <p:sp>
        <p:nvSpPr>
          <p:cNvPr id="5" name="Subtitle 4"/>
          <p:cNvSpPr>
            <a:spLocks noGrp="1"/>
          </p:cNvSpPr>
          <p:nvPr>
            <p:ph type="subTitle" idx="1"/>
          </p:nvPr>
        </p:nvSpPr>
        <p:spPr/>
        <p:txBody>
          <a:bodyPr/>
          <a:lstStyle/>
          <a:p>
            <a:endParaRPr lang="en-GB"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Introduction</a:t>
            </a:r>
            <a:endParaRPr lang="en-GB" dirty="0">
              <a:solidFill>
                <a:schemeClr val="bg1"/>
              </a:solidFill>
            </a:endParaRPr>
          </a:p>
        </p:txBody>
      </p:sp>
      <p:pic>
        <p:nvPicPr>
          <p:cNvPr id="4" name="W2rpD62mgAs"/>
          <p:cNvPicPr>
            <a:picLocks noRot="1" noChangeAspect="1"/>
          </p:cNvPicPr>
          <p:nvPr>
            <a:videoFile r:link="rId1"/>
          </p:nvPr>
        </p:nvPicPr>
        <p:blipFill>
          <a:blip r:embed="rId5"/>
          <a:stretch>
            <a:fillRect/>
          </a:stretch>
        </p:blipFill>
        <p:spPr>
          <a:xfrm>
            <a:off x="2447365" y="1290918"/>
            <a:ext cx="7458634" cy="4195482"/>
          </a:xfrm>
          <a:prstGeom prst="rect">
            <a:avLst/>
          </a:prstGeom>
        </p:spPr>
      </p:pic>
      <p:pic>
        <p:nvPicPr>
          <p:cNvPr id="5" name="3xJCcYqh8_0"/>
          <p:cNvPicPr>
            <a:picLocks noRot="1" noChangeAspect="1"/>
          </p:cNvPicPr>
          <p:nvPr>
            <a:videoFile r:link="rId2"/>
          </p:nvPr>
        </p:nvPicPr>
        <p:blipFill>
          <a:blip r:embed="rId5"/>
          <a:stretch>
            <a:fillRect/>
          </a:stretch>
        </p:blipFill>
        <p:spPr>
          <a:xfrm>
            <a:off x="2248646" y="1111064"/>
            <a:ext cx="7778376" cy="4375336"/>
          </a:xfrm>
          <a:prstGeom prst="rect">
            <a:avLst/>
          </a:prstGeom>
          <a:ln>
            <a:solidFill>
              <a:schemeClr val="bg1"/>
            </a:solidFill>
          </a:ln>
        </p:spPr>
      </p:pic>
    </p:spTree>
    <p:extLst>
      <p:ext uri="{BB962C8B-B14F-4D97-AF65-F5344CB8AC3E}">
        <p14:creationId xmlns:p14="http://schemas.microsoft.com/office/powerpoint/2010/main" val="1464181728"/>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EBCC7">
                <a:lumMod val="80000"/>
                <a:lumOff val="20000"/>
              </a:srgbClr>
            </a:gs>
            <a:gs pos="94000">
              <a:srgbClr val="7EBCC7">
                <a:lumMod val="40000"/>
                <a:lumOff val="60000"/>
              </a:srgbClr>
            </a:gs>
            <a:gs pos="0">
              <a:srgbClr val="7EBCC7">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1652" y="198187"/>
            <a:ext cx="11328000" cy="756000"/>
          </a:xfrm>
        </p:spPr>
        <p:txBody>
          <a:bodyPr/>
          <a:lstStyle/>
          <a:p>
            <a:r>
              <a:rPr lang="en-GB" dirty="0" smtClean="0"/>
              <a:t>Business Drivers</a:t>
            </a:r>
            <a:endParaRPr lang="en-GB" dirty="0"/>
          </a:p>
        </p:txBody>
      </p:sp>
      <p:grpSp>
        <p:nvGrpSpPr>
          <p:cNvPr id="3" name="Group 2"/>
          <p:cNvGrpSpPr/>
          <p:nvPr/>
        </p:nvGrpSpPr>
        <p:grpSpPr>
          <a:xfrm>
            <a:off x="325297" y="1601184"/>
            <a:ext cx="3741474" cy="3513108"/>
            <a:chOff x="325297" y="1601184"/>
            <a:chExt cx="3741474" cy="3513108"/>
          </a:xfrm>
        </p:grpSpPr>
        <p:pic>
          <p:nvPicPr>
            <p:cNvPr id="12" name="Picture 11"/>
            <p:cNvPicPr>
              <a:picLocks noChangeAspect="1"/>
            </p:cNvPicPr>
            <p:nvPr/>
          </p:nvPicPr>
          <p:blipFill rotWithShape="1">
            <a:blip r:embed="rId3"/>
            <a:srcRect r="1010"/>
            <a:stretch/>
          </p:blipFill>
          <p:spPr>
            <a:xfrm>
              <a:off x="327851" y="1601184"/>
              <a:ext cx="3738920" cy="2488340"/>
            </a:xfrm>
            <a:prstGeom prst="rect">
              <a:avLst/>
            </a:prstGeom>
          </p:spPr>
        </p:pic>
        <p:sp>
          <p:nvSpPr>
            <p:cNvPr id="15" name="Rectangle 14"/>
            <p:cNvSpPr/>
            <p:nvPr/>
          </p:nvSpPr>
          <p:spPr bwMode="gray">
            <a:xfrm>
              <a:off x="325297" y="4081903"/>
              <a:ext cx="3741474" cy="1032389"/>
            </a:xfrm>
            <a:prstGeom prst="rect">
              <a:avLst/>
            </a:prstGeom>
            <a:solidFill>
              <a:srgbClr val="F2F2F4"/>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b="0" i="0" u="none" strike="noStrike" kern="0" cap="none" spc="0" normalizeH="0" baseline="0" noProof="0" dirty="0" smtClean="0">
                  <a:ln>
                    <a:noFill/>
                  </a:ln>
                  <a:effectLst/>
                  <a:uLnTx/>
                  <a:uFillTx/>
                  <a:ea typeface="Arial Unicode MS" pitchFamily="34" charset="-128"/>
                  <a:cs typeface="Arial Unicode MS" pitchFamily="34" charset="-128"/>
                </a:rPr>
                <a:t>Email has replaced PDF as </a:t>
              </a:r>
              <a:r>
                <a:rPr kumimoji="0" lang="en-GB" b="0" i="0" u="none" strike="noStrike" kern="0" cap="none" spc="0" normalizeH="0" noProof="0" dirty="0" smtClean="0">
                  <a:ln>
                    <a:noFill/>
                  </a:ln>
                  <a:effectLst/>
                  <a:uLnTx/>
                  <a:uFillTx/>
                  <a:ea typeface="Arial Unicode MS" pitchFamily="34" charset="-128"/>
                  <a:cs typeface="Arial Unicode MS" pitchFamily="34" charset="-128"/>
                </a:rPr>
                <a:t>the </a:t>
              </a:r>
              <a:r>
                <a:rPr kumimoji="0" lang="en-GB" b="0" i="0" u="none" strike="noStrike" kern="0" cap="none" spc="0" normalizeH="0" noProof="0" dirty="0" smtClean="0">
                  <a:ln>
                    <a:noFill/>
                  </a:ln>
                  <a:solidFill>
                    <a:srgbClr val="0070C0"/>
                  </a:solidFill>
                  <a:effectLst/>
                  <a:uLnTx/>
                  <a:uFillTx/>
                  <a:ea typeface="Arial Unicode MS" pitchFamily="34" charset="-128"/>
                  <a:cs typeface="Arial Unicode MS" pitchFamily="34" charset="-128"/>
                </a:rPr>
                <a:t>document of record</a:t>
              </a:r>
              <a:endParaRPr kumimoji="0" lang="en-GB" b="0" i="0" u="none" strike="noStrike" kern="0" cap="none" spc="0" normalizeH="0" baseline="0" noProof="0" dirty="0" smtClean="0">
                <a:ln>
                  <a:noFill/>
                </a:ln>
                <a:solidFill>
                  <a:srgbClr val="0070C0"/>
                </a:solidFill>
                <a:effectLst/>
                <a:uLnTx/>
                <a:uFillTx/>
                <a:ea typeface="Arial Unicode MS" pitchFamily="34" charset="-128"/>
                <a:cs typeface="Arial Unicode MS" pitchFamily="34" charset="-128"/>
              </a:endParaRPr>
            </a:p>
          </p:txBody>
        </p:sp>
      </p:grpSp>
      <p:grpSp>
        <p:nvGrpSpPr>
          <p:cNvPr id="4" name="Group 3"/>
          <p:cNvGrpSpPr/>
          <p:nvPr/>
        </p:nvGrpSpPr>
        <p:grpSpPr>
          <a:xfrm>
            <a:off x="4215775" y="1601184"/>
            <a:ext cx="3759754" cy="3513337"/>
            <a:chOff x="4215775" y="1601184"/>
            <a:chExt cx="3759754" cy="3513337"/>
          </a:xfrm>
        </p:grpSpPr>
        <p:pic>
          <p:nvPicPr>
            <p:cNvPr id="13" name="Picture 12"/>
            <p:cNvPicPr>
              <a:picLocks noChangeAspect="1"/>
            </p:cNvPicPr>
            <p:nvPr/>
          </p:nvPicPr>
          <p:blipFill rotWithShape="1">
            <a:blip r:embed="rId4"/>
            <a:srcRect l="403" t="820" r="468" b="1040"/>
            <a:stretch/>
          </p:blipFill>
          <p:spPr>
            <a:xfrm>
              <a:off x="4215775" y="1601184"/>
              <a:ext cx="3759754" cy="2488340"/>
            </a:xfrm>
            <a:prstGeom prst="rect">
              <a:avLst/>
            </a:prstGeom>
          </p:spPr>
        </p:pic>
        <p:sp>
          <p:nvSpPr>
            <p:cNvPr id="16" name="Rectangle 15"/>
            <p:cNvSpPr/>
            <p:nvPr/>
          </p:nvSpPr>
          <p:spPr bwMode="gray">
            <a:xfrm>
              <a:off x="4215775" y="4082132"/>
              <a:ext cx="3759754" cy="1032389"/>
            </a:xfrm>
            <a:prstGeom prst="rect">
              <a:avLst/>
            </a:prstGeom>
            <a:solidFill>
              <a:srgbClr val="BDAFA4"/>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kern="0" dirty="0" smtClean="0">
                  <a:ea typeface="Arial Unicode MS" pitchFamily="34" charset="-128"/>
                  <a:cs typeface="Arial Unicode MS" pitchFamily="34" charset="-128"/>
                </a:rPr>
                <a:t>Your correspondence shapes                   </a:t>
              </a:r>
              <a:r>
                <a:rPr lang="en-GB" kern="0" dirty="0" smtClean="0">
                  <a:solidFill>
                    <a:schemeClr val="bg1"/>
                  </a:solidFill>
                  <a:ea typeface="Arial Unicode MS" pitchFamily="34" charset="-128"/>
                  <a:cs typeface="Arial Unicode MS" pitchFamily="34" charset="-128"/>
                </a:rPr>
                <a:t>user and customer experience</a:t>
              </a:r>
              <a:endParaRPr kumimoji="0" lang="en-GB" b="0" i="0" u="none" strike="noStrike" kern="0" cap="none" spc="0" normalizeH="0" baseline="0" noProof="0" dirty="0" smtClean="0">
                <a:ln>
                  <a:noFill/>
                </a:ln>
                <a:solidFill>
                  <a:schemeClr val="bg1"/>
                </a:solidFill>
                <a:effectLst/>
                <a:uLnTx/>
                <a:uFillTx/>
                <a:ea typeface="Arial Unicode MS" pitchFamily="34" charset="-128"/>
                <a:cs typeface="Arial Unicode MS" pitchFamily="34" charset="-128"/>
              </a:endParaRPr>
            </a:p>
          </p:txBody>
        </p:sp>
      </p:grpSp>
      <p:grpSp>
        <p:nvGrpSpPr>
          <p:cNvPr id="5" name="Group 4"/>
          <p:cNvGrpSpPr/>
          <p:nvPr/>
        </p:nvGrpSpPr>
        <p:grpSpPr>
          <a:xfrm>
            <a:off x="8122611" y="1601184"/>
            <a:ext cx="3756543" cy="3513108"/>
            <a:chOff x="8122611" y="1601184"/>
            <a:chExt cx="3756543" cy="3513108"/>
          </a:xfrm>
        </p:grpSpPr>
        <p:pic>
          <p:nvPicPr>
            <p:cNvPr id="14" name="Picture 13"/>
            <p:cNvPicPr>
              <a:picLocks noChangeAspect="1"/>
            </p:cNvPicPr>
            <p:nvPr/>
          </p:nvPicPr>
          <p:blipFill rotWithShape="1">
            <a:blip r:embed="rId5"/>
            <a:srcRect l="600" t="800" r="479" b="1162"/>
            <a:stretch/>
          </p:blipFill>
          <p:spPr>
            <a:xfrm>
              <a:off x="8122611" y="1601184"/>
              <a:ext cx="3756543" cy="2494502"/>
            </a:xfrm>
            <a:prstGeom prst="rect">
              <a:avLst/>
            </a:prstGeom>
          </p:spPr>
        </p:pic>
        <p:sp>
          <p:nvSpPr>
            <p:cNvPr id="17" name="Rectangle 16"/>
            <p:cNvSpPr/>
            <p:nvPr/>
          </p:nvSpPr>
          <p:spPr bwMode="gray">
            <a:xfrm>
              <a:off x="8122611" y="4081903"/>
              <a:ext cx="3756543" cy="1032389"/>
            </a:xfrm>
            <a:prstGeom prst="rect">
              <a:avLst/>
            </a:prstGeom>
            <a:solidFill>
              <a:srgbClr val="D9C9AF"/>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GB" kern="0" dirty="0" smtClean="0">
                  <a:ea typeface="Arial Unicode MS" pitchFamily="34" charset="-128"/>
                  <a:cs typeface="Arial Unicode MS" pitchFamily="34" charset="-128"/>
                </a:rPr>
                <a:t>Every correspondence should be </a:t>
              </a:r>
              <a:r>
                <a:rPr lang="en-GB" kern="0" dirty="0" smtClean="0">
                  <a:solidFill>
                    <a:srgbClr val="0070C0"/>
                  </a:solidFill>
                  <a:ea typeface="Arial Unicode MS" pitchFamily="34" charset="-128"/>
                  <a:cs typeface="Arial Unicode MS" pitchFamily="34" charset="-128"/>
                </a:rPr>
                <a:t>tailored</a:t>
              </a:r>
              <a:r>
                <a:rPr lang="en-GB" kern="0" dirty="0" smtClean="0">
                  <a:ea typeface="Arial Unicode MS" pitchFamily="34" charset="-128"/>
                  <a:cs typeface="Arial Unicode MS" pitchFamily="34" charset="-128"/>
                </a:rPr>
                <a:t> not just personalised</a:t>
              </a: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grpSp>
    </p:spTree>
    <p:extLst>
      <p:ext uri="{BB962C8B-B14F-4D97-AF65-F5344CB8AC3E}">
        <p14:creationId xmlns:p14="http://schemas.microsoft.com/office/powerpoint/2010/main" val="7447782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7EBCC7">
                <a:lumMod val="80000"/>
                <a:lumOff val="20000"/>
              </a:srgbClr>
            </a:gs>
            <a:gs pos="94000">
              <a:srgbClr val="7EBCC7">
                <a:lumMod val="40000"/>
                <a:lumOff val="60000"/>
              </a:srgbClr>
            </a:gs>
            <a:gs pos="0">
              <a:srgbClr val="7EBCC7">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SAP Email Problem</a:t>
            </a:r>
            <a:endParaRPr lang="en-GB"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2721" y="480366"/>
            <a:ext cx="4682570" cy="5134555"/>
          </a:xfrm>
          <a:prstGeom prst="rect">
            <a:avLst/>
          </a:prstGeom>
        </p:spPr>
      </p:pic>
      <p:sp>
        <p:nvSpPr>
          <p:cNvPr id="12" name="Rectangle 11"/>
          <p:cNvSpPr/>
          <p:nvPr/>
        </p:nvSpPr>
        <p:spPr bwMode="gray">
          <a:xfrm>
            <a:off x="6182721" y="5614921"/>
            <a:ext cx="4682570" cy="716306"/>
          </a:xfrm>
          <a:prstGeom prst="rect">
            <a:avLst/>
          </a:prstGeom>
          <a:solidFill>
            <a:srgbClr val="F2F2F4"/>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b="0" i="0" u="none" strike="noStrike" kern="0" cap="none" spc="0" normalizeH="0" baseline="0" noProof="0" dirty="0" smtClean="0">
                <a:ln>
                  <a:noFill/>
                </a:ln>
                <a:effectLst/>
                <a:uLnTx/>
                <a:uFillTx/>
                <a:ea typeface="Arial Unicode MS" pitchFamily="34" charset="-128"/>
                <a:cs typeface="Arial Unicode MS" pitchFamily="34" charset="-128"/>
              </a:rPr>
              <a:t>PDF</a:t>
            </a:r>
            <a:r>
              <a:rPr kumimoji="0" lang="en-GB" b="0" i="0" u="none" strike="noStrike" kern="0" cap="none" spc="0" normalizeH="0" noProof="0" dirty="0" smtClean="0">
                <a:ln>
                  <a:noFill/>
                </a:ln>
                <a:effectLst/>
                <a:uLnTx/>
                <a:uFillTx/>
                <a:ea typeface="Arial Unicode MS" pitchFamily="34" charset="-128"/>
                <a:cs typeface="Arial Unicode MS" pitchFamily="34" charset="-128"/>
              </a:rPr>
              <a:t> attachment</a:t>
            </a:r>
            <a:endParaRPr kumimoji="0" lang="en-GB" b="0" i="0" u="none" strike="noStrike" kern="0" cap="none" spc="0" normalizeH="0" baseline="0" noProof="0" dirty="0" smtClean="0">
              <a:ln>
                <a:noFill/>
              </a:ln>
              <a:solidFill>
                <a:srgbClr val="0070C0"/>
              </a:solidFill>
              <a:effectLst/>
              <a:uLnTx/>
              <a:uFillTx/>
              <a:ea typeface="Arial Unicode MS" pitchFamily="34" charset="-128"/>
              <a:cs typeface="Arial Unicode MS" pitchFamily="34" charset="-128"/>
            </a:endParaRPr>
          </a:p>
        </p:txBody>
      </p:sp>
      <p:pic>
        <p:nvPicPr>
          <p:cNvPr id="1026" name="Picture 2" descr="https://html2-f.scribdassets.com/2td5ockji82x3vcv/images/16-662747ed73.jpg"/>
          <p:cNvPicPr>
            <a:picLocks noChangeAspect="1" noChangeArrowheads="1"/>
          </p:cNvPicPr>
          <p:nvPr/>
        </p:nvPicPr>
        <p:blipFill rotWithShape="1">
          <a:blip r:embed="rId4">
            <a:extLst>
              <a:ext uri="{28A0092B-C50C-407E-A947-70E740481C1C}">
                <a14:useLocalDpi xmlns:a14="http://schemas.microsoft.com/office/drawing/2010/main" val="0"/>
              </a:ext>
            </a:extLst>
          </a:blip>
          <a:srcRect t="67868"/>
          <a:stretch/>
        </p:blipFill>
        <p:spPr bwMode="auto">
          <a:xfrm>
            <a:off x="895104" y="2557176"/>
            <a:ext cx="4682570" cy="1358933"/>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bwMode="gray">
          <a:xfrm>
            <a:off x="895104" y="3916109"/>
            <a:ext cx="4682570" cy="716306"/>
          </a:xfrm>
          <a:prstGeom prst="rect">
            <a:avLst/>
          </a:prstGeom>
          <a:solidFill>
            <a:srgbClr val="F2F2F4"/>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b="0" i="0" u="none" strike="noStrike" kern="0" cap="none" spc="0" normalizeH="0" baseline="0" noProof="0" dirty="0" smtClean="0">
                <a:ln>
                  <a:noFill/>
                </a:ln>
                <a:effectLst/>
                <a:uLnTx/>
                <a:uFillTx/>
                <a:ea typeface="Arial Unicode MS" pitchFamily="34" charset="-128"/>
                <a:cs typeface="Arial Unicode MS" pitchFamily="34" charset="-128"/>
              </a:rPr>
              <a:t>Email</a:t>
            </a:r>
            <a:endParaRPr kumimoji="0" lang="en-GB" b="0" i="0" u="none" strike="noStrike" kern="0" cap="none" spc="0" normalizeH="0" baseline="0" noProof="0" dirty="0" smtClean="0">
              <a:ln>
                <a:noFill/>
              </a:ln>
              <a:solidFill>
                <a:srgbClr val="0070C0"/>
              </a:solidFill>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462688685"/>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4000">
              <a:srgbClr val="7EBCC7">
                <a:lumMod val="40000"/>
                <a:lumOff val="60000"/>
              </a:srgbClr>
            </a:gs>
            <a:gs pos="0">
              <a:srgbClr val="7EBCC7">
                <a:alpha val="46000"/>
                <a:lumMod val="0"/>
                <a:lumOff val="100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Solution: </a:t>
            </a:r>
            <a:r>
              <a:rPr lang="en-GB" dirty="0">
                <a:solidFill>
                  <a:srgbClr val="5791CA"/>
                </a:solidFill>
              </a:rPr>
              <a:t>Floe</a:t>
            </a:r>
            <a:endParaRPr lang="en-GB" dirty="0"/>
          </a:p>
        </p:txBody>
      </p:sp>
      <p:pic>
        <p:nvPicPr>
          <p:cNvPr id="52" name="Picture 51"/>
          <p:cNvPicPr>
            <a:picLocks noChangeAspect="1"/>
          </p:cNvPicPr>
          <p:nvPr/>
        </p:nvPicPr>
        <p:blipFill>
          <a:blip r:embed="rId3">
            <a:clrChange>
              <a:clrFrom>
                <a:srgbClr val="FFFFFF"/>
              </a:clrFrom>
              <a:clrTo>
                <a:srgbClr val="FFFFFF">
                  <a:alpha val="0"/>
                </a:srgbClr>
              </a:clrTo>
            </a:clrChange>
          </a:blip>
          <a:stretch>
            <a:fillRect/>
          </a:stretch>
        </p:blipFill>
        <p:spPr>
          <a:xfrm>
            <a:off x="5730079" y="2703354"/>
            <a:ext cx="783981" cy="680573"/>
          </a:xfrm>
          <a:prstGeom prst="rect">
            <a:avLst/>
          </a:prstGeom>
        </p:spPr>
      </p:pic>
      <p:grpSp>
        <p:nvGrpSpPr>
          <p:cNvPr id="53" name="Group 52">
            <a:extLst>
              <a:ext uri="{FF2B5EF4-FFF2-40B4-BE49-F238E27FC236}">
                <a16:creationId xmlns:a16="http://schemas.microsoft.com/office/drawing/2014/main" xmlns="" id="{6955D207-08E4-46BF-98D1-C1AD5741CD7D}"/>
              </a:ext>
            </a:extLst>
          </p:cNvPr>
          <p:cNvGrpSpPr/>
          <p:nvPr/>
        </p:nvGrpSpPr>
        <p:grpSpPr>
          <a:xfrm>
            <a:off x="4838065" y="1804406"/>
            <a:ext cx="2515870" cy="2486025"/>
            <a:chOff x="0" y="0"/>
            <a:chExt cx="2515870" cy="2486025"/>
          </a:xfrm>
        </p:grpSpPr>
        <p:sp>
          <p:nvSpPr>
            <p:cNvPr id="54" name="Oval 53">
              <a:extLst>
                <a:ext uri="{FF2B5EF4-FFF2-40B4-BE49-F238E27FC236}">
                  <a16:creationId xmlns:a16="http://schemas.microsoft.com/office/drawing/2014/main" xmlns="" id="{D81CAAE0-C905-47BA-B448-7F711E2A275D}"/>
                </a:ext>
              </a:extLst>
            </p:cNvPr>
            <p:cNvSpPr/>
            <p:nvPr/>
          </p:nvSpPr>
          <p:spPr>
            <a:xfrm>
              <a:off x="762000" y="0"/>
              <a:ext cx="1000125" cy="2486025"/>
            </a:xfrm>
            <a:prstGeom prst="ellipse">
              <a:avLst/>
            </a:prstGeom>
            <a:noFill/>
            <a:ln w="508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55" name="Group 54">
              <a:extLst>
                <a:ext uri="{FF2B5EF4-FFF2-40B4-BE49-F238E27FC236}">
                  <a16:creationId xmlns:a16="http://schemas.microsoft.com/office/drawing/2014/main" xmlns="" id="{2A770BF5-1F24-4F23-94BE-1FF9CCEAFC47}"/>
                </a:ext>
              </a:extLst>
            </p:cNvPr>
            <p:cNvGrpSpPr/>
            <p:nvPr/>
          </p:nvGrpSpPr>
          <p:grpSpPr>
            <a:xfrm>
              <a:off x="0" y="742950"/>
              <a:ext cx="2515870" cy="1000760"/>
              <a:chOff x="0" y="0"/>
              <a:chExt cx="2515870" cy="1000760"/>
            </a:xfrm>
          </p:grpSpPr>
          <p:sp>
            <p:nvSpPr>
              <p:cNvPr id="56" name="Oval 55">
                <a:extLst>
                  <a:ext uri="{FF2B5EF4-FFF2-40B4-BE49-F238E27FC236}">
                    <a16:creationId xmlns:a16="http://schemas.microsoft.com/office/drawing/2014/main" xmlns="" id="{6BC07806-4C78-4313-93FE-405018CEBE6E}"/>
                  </a:ext>
                </a:extLst>
              </p:cNvPr>
              <p:cNvSpPr/>
              <p:nvPr/>
            </p:nvSpPr>
            <p:spPr>
              <a:xfrm rot="3600000">
                <a:off x="771843" y="-743268"/>
                <a:ext cx="1000760" cy="2487295"/>
              </a:xfrm>
              <a:prstGeom prst="ellipse">
                <a:avLst/>
              </a:prstGeom>
              <a:noFill/>
              <a:ln w="508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7" name="Oval 56">
                <a:extLst>
                  <a:ext uri="{FF2B5EF4-FFF2-40B4-BE49-F238E27FC236}">
                    <a16:creationId xmlns:a16="http://schemas.microsoft.com/office/drawing/2014/main" xmlns="" id="{B9EE7103-0F42-43F5-B1BA-0C2B9E0F59DF}"/>
                  </a:ext>
                </a:extLst>
              </p:cNvPr>
              <p:cNvSpPr/>
              <p:nvPr/>
            </p:nvSpPr>
            <p:spPr>
              <a:xfrm rot="18000000" flipV="1">
                <a:off x="743268" y="-743268"/>
                <a:ext cx="1000760" cy="2487295"/>
              </a:xfrm>
              <a:prstGeom prst="ellipse">
                <a:avLst/>
              </a:prstGeom>
              <a:noFill/>
              <a:ln w="50800">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grpSp>
      <p:sp>
        <p:nvSpPr>
          <p:cNvPr id="58" name="Oval 57">
            <a:extLst>
              <a:ext uri="{FF2B5EF4-FFF2-40B4-BE49-F238E27FC236}">
                <a16:creationId xmlns:a16="http://schemas.microsoft.com/office/drawing/2014/main" xmlns="" id="{4D2974D9-5835-4AE0-AE51-3EE990366925}"/>
              </a:ext>
            </a:extLst>
          </p:cNvPr>
          <p:cNvSpPr/>
          <p:nvPr/>
        </p:nvSpPr>
        <p:spPr>
          <a:xfrm>
            <a:off x="7028091" y="2674746"/>
            <a:ext cx="219075" cy="219075"/>
          </a:xfrm>
          <a:prstGeom prst="ellipse">
            <a:avLst/>
          </a:prstGeom>
          <a:solidFill>
            <a:srgbClr val="5791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59" name="Oval 58">
            <a:extLst>
              <a:ext uri="{FF2B5EF4-FFF2-40B4-BE49-F238E27FC236}">
                <a16:creationId xmlns:a16="http://schemas.microsoft.com/office/drawing/2014/main" xmlns="" id="{E068B421-E36F-4FCA-AAB6-F8E962801ADC}"/>
              </a:ext>
            </a:extLst>
          </p:cNvPr>
          <p:cNvSpPr/>
          <p:nvPr/>
        </p:nvSpPr>
        <p:spPr>
          <a:xfrm>
            <a:off x="5344926" y="2194037"/>
            <a:ext cx="219075" cy="219075"/>
          </a:xfrm>
          <a:prstGeom prst="ellipse">
            <a:avLst/>
          </a:prstGeom>
          <a:solidFill>
            <a:srgbClr val="5791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60" name="Oval 59">
            <a:extLst>
              <a:ext uri="{FF2B5EF4-FFF2-40B4-BE49-F238E27FC236}">
                <a16:creationId xmlns:a16="http://schemas.microsoft.com/office/drawing/2014/main" xmlns="" id="{99589CF4-8BED-4817-9AAB-3D5F033F7E21}"/>
              </a:ext>
            </a:extLst>
          </p:cNvPr>
          <p:cNvSpPr/>
          <p:nvPr/>
        </p:nvSpPr>
        <p:spPr>
          <a:xfrm>
            <a:off x="5687247" y="3921212"/>
            <a:ext cx="219075" cy="219075"/>
          </a:xfrm>
          <a:prstGeom prst="ellipse">
            <a:avLst/>
          </a:prstGeom>
          <a:solidFill>
            <a:srgbClr val="5791C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nvGrpSpPr>
          <p:cNvPr id="61" name="Group 60">
            <a:extLst>
              <a:ext uri="{FF2B5EF4-FFF2-40B4-BE49-F238E27FC236}">
                <a16:creationId xmlns:a16="http://schemas.microsoft.com/office/drawing/2014/main" xmlns="" id="{A67C16B9-A8C2-4A9D-8B8D-ED1BD9EA8F45}"/>
              </a:ext>
            </a:extLst>
          </p:cNvPr>
          <p:cNvGrpSpPr/>
          <p:nvPr/>
        </p:nvGrpSpPr>
        <p:grpSpPr>
          <a:xfrm>
            <a:off x="7262034" y="2494389"/>
            <a:ext cx="3428665" cy="2177002"/>
            <a:chOff x="6980158" y="3873658"/>
            <a:chExt cx="4350679" cy="2050324"/>
          </a:xfrm>
        </p:grpSpPr>
        <p:grpSp>
          <p:nvGrpSpPr>
            <p:cNvPr id="62" name="Group 61">
              <a:extLst>
                <a:ext uri="{FF2B5EF4-FFF2-40B4-BE49-F238E27FC236}">
                  <a16:creationId xmlns:a16="http://schemas.microsoft.com/office/drawing/2014/main" xmlns="" id="{7170CC45-3178-484A-996C-DC23D86E1B4E}"/>
                </a:ext>
              </a:extLst>
            </p:cNvPr>
            <p:cNvGrpSpPr/>
            <p:nvPr/>
          </p:nvGrpSpPr>
          <p:grpSpPr>
            <a:xfrm>
              <a:off x="6980158" y="4324756"/>
              <a:ext cx="4340372" cy="208596"/>
              <a:chOff x="6980158" y="4324756"/>
              <a:chExt cx="4340372" cy="208596"/>
            </a:xfrm>
          </p:grpSpPr>
          <p:cxnSp>
            <p:nvCxnSpPr>
              <p:cNvPr id="65" name="Straight Connector 64">
                <a:extLst>
                  <a:ext uri="{FF2B5EF4-FFF2-40B4-BE49-F238E27FC236}">
                    <a16:creationId xmlns:a16="http://schemas.microsoft.com/office/drawing/2014/main" xmlns="" id="{D5750484-59D2-4BAF-8676-70F30C38D38D}"/>
                  </a:ext>
                </a:extLst>
              </p:cNvPr>
              <p:cNvCxnSpPr/>
              <p:nvPr/>
            </p:nvCxnSpPr>
            <p:spPr>
              <a:xfrm>
                <a:off x="6980158" y="4324756"/>
                <a:ext cx="219075" cy="208596"/>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8F4994CF-3448-4FFB-A762-2D8C0626DAD7}"/>
                  </a:ext>
                </a:extLst>
              </p:cNvPr>
              <p:cNvCxnSpPr>
                <a:cxnSpLocks/>
              </p:cNvCxnSpPr>
              <p:nvPr/>
            </p:nvCxnSpPr>
            <p:spPr>
              <a:xfrm>
                <a:off x="7199233" y="4533352"/>
                <a:ext cx="4121297" cy="0"/>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grpSp>
        <p:sp>
          <p:nvSpPr>
            <p:cNvPr id="63" name="Title 1">
              <a:extLst>
                <a:ext uri="{FF2B5EF4-FFF2-40B4-BE49-F238E27FC236}">
                  <a16:creationId xmlns:a16="http://schemas.microsoft.com/office/drawing/2014/main" xmlns="" id="{F23AD9DB-92F0-43BF-AA19-6E92179FBFFB}"/>
                </a:ext>
              </a:extLst>
            </p:cNvPr>
            <p:cNvSpPr txBox="1">
              <a:spLocks/>
            </p:cNvSpPr>
            <p:nvPr/>
          </p:nvSpPr>
          <p:spPr bwMode="gray">
            <a:xfrm>
              <a:off x="7708842" y="3873658"/>
              <a:ext cx="3598810" cy="6336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endParaRPr lang="en-GB" dirty="0">
                <a:solidFill>
                  <a:srgbClr val="A5C93D"/>
                </a:solidFill>
              </a:endParaRPr>
            </a:p>
            <a:p>
              <a:pPr algn="r"/>
              <a:r>
                <a:rPr lang="en-GB" sz="1800" dirty="0" smtClean="0">
                  <a:solidFill>
                    <a:srgbClr val="5791CA"/>
                  </a:solidFill>
                </a:rPr>
                <a:t>Email Generation</a:t>
              </a:r>
              <a:endParaRPr lang="en-GB" sz="1800" dirty="0">
                <a:solidFill>
                  <a:srgbClr val="5791CA"/>
                </a:solidFill>
              </a:endParaRPr>
            </a:p>
            <a:p>
              <a:endParaRPr lang="en-GB" sz="2800" dirty="0">
                <a:solidFill>
                  <a:schemeClr val="tx1">
                    <a:lumMod val="50000"/>
                    <a:lumOff val="50000"/>
                  </a:schemeClr>
                </a:solidFill>
              </a:endParaRPr>
            </a:p>
          </p:txBody>
        </p:sp>
        <p:sp>
          <p:nvSpPr>
            <p:cNvPr id="64" name="Title 1">
              <a:extLst>
                <a:ext uri="{FF2B5EF4-FFF2-40B4-BE49-F238E27FC236}">
                  <a16:creationId xmlns:a16="http://schemas.microsoft.com/office/drawing/2014/main" xmlns="" id="{947A1A5E-F9C2-469D-A130-034DD66DBBDD}"/>
                </a:ext>
              </a:extLst>
            </p:cNvPr>
            <p:cNvSpPr txBox="1">
              <a:spLocks/>
            </p:cNvSpPr>
            <p:nvPr/>
          </p:nvSpPr>
          <p:spPr bwMode="gray">
            <a:xfrm>
              <a:off x="7708840" y="4542184"/>
              <a:ext cx="3621997" cy="1381798"/>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endParaRPr lang="en-GB" sz="2000" dirty="0">
                <a:solidFill>
                  <a:srgbClr val="A5C93D"/>
                </a:solidFill>
              </a:endParaRPr>
            </a:p>
            <a:p>
              <a:pPr marL="285750" indent="-285750">
                <a:buFont typeface="Wingdings" panose="05000000000000000000" pitchFamily="2" charset="2"/>
                <a:buChar char="ü"/>
              </a:pPr>
              <a:r>
                <a:rPr lang="en-GB" sz="1400" dirty="0" smtClean="0">
                  <a:solidFill>
                    <a:schemeClr val="tx1">
                      <a:lumMod val="50000"/>
                      <a:lumOff val="50000"/>
                    </a:schemeClr>
                  </a:solidFill>
                </a:rPr>
                <a:t>Constructs email body based on SAP data and HTML template</a:t>
              </a:r>
            </a:p>
            <a:p>
              <a:pPr marL="285750" indent="-285750">
                <a:buFont typeface="Wingdings" panose="05000000000000000000" pitchFamily="2" charset="2"/>
                <a:buChar char="ü"/>
              </a:pPr>
              <a:r>
                <a:rPr lang="en-GB" sz="1400" dirty="0" smtClean="0">
                  <a:solidFill>
                    <a:schemeClr val="tx1">
                      <a:lumMod val="50000"/>
                      <a:lumOff val="50000"/>
                    </a:schemeClr>
                  </a:solidFill>
                </a:rPr>
                <a:t>Supports nested content</a:t>
              </a:r>
            </a:p>
            <a:p>
              <a:pPr marL="285750" indent="-285750">
                <a:buFont typeface="Wingdings" panose="05000000000000000000" pitchFamily="2" charset="2"/>
                <a:buChar char="ü"/>
              </a:pPr>
              <a:r>
                <a:rPr lang="en-GB" sz="1400" dirty="0" smtClean="0">
                  <a:solidFill>
                    <a:schemeClr val="tx1">
                      <a:lumMod val="50000"/>
                      <a:lumOff val="50000"/>
                    </a:schemeClr>
                  </a:solidFill>
                </a:rPr>
                <a:t>Supports embedded or linked images</a:t>
              </a:r>
              <a:endParaRPr lang="en-GB" sz="1400" dirty="0">
                <a:solidFill>
                  <a:schemeClr val="tx1">
                    <a:lumMod val="50000"/>
                    <a:lumOff val="50000"/>
                  </a:schemeClr>
                </a:solidFill>
              </a:endParaRPr>
            </a:p>
            <a:p>
              <a:endParaRPr lang="en-GB" dirty="0">
                <a:solidFill>
                  <a:schemeClr val="tx1">
                    <a:lumMod val="50000"/>
                    <a:lumOff val="50000"/>
                  </a:schemeClr>
                </a:solidFill>
              </a:endParaRPr>
            </a:p>
          </p:txBody>
        </p:sp>
      </p:grpSp>
      <p:grpSp>
        <p:nvGrpSpPr>
          <p:cNvPr id="67" name="Group 66">
            <a:extLst>
              <a:ext uri="{FF2B5EF4-FFF2-40B4-BE49-F238E27FC236}">
                <a16:creationId xmlns:a16="http://schemas.microsoft.com/office/drawing/2014/main" xmlns="" id="{D2C2576A-8674-4CBF-BA65-096E76606A09}"/>
              </a:ext>
            </a:extLst>
          </p:cNvPr>
          <p:cNvGrpSpPr/>
          <p:nvPr/>
        </p:nvGrpSpPr>
        <p:grpSpPr>
          <a:xfrm>
            <a:off x="1538000" y="1324490"/>
            <a:ext cx="3813280" cy="1955716"/>
            <a:chOff x="798490" y="3882346"/>
            <a:chExt cx="4250640" cy="1955716"/>
          </a:xfrm>
        </p:grpSpPr>
        <p:cxnSp>
          <p:nvCxnSpPr>
            <p:cNvPr id="68" name="Straight Connector 67">
              <a:extLst>
                <a:ext uri="{FF2B5EF4-FFF2-40B4-BE49-F238E27FC236}">
                  <a16:creationId xmlns:a16="http://schemas.microsoft.com/office/drawing/2014/main" xmlns="" id="{D9CFD4A3-9AFD-45F5-833C-28586F4F4DF4}"/>
                </a:ext>
              </a:extLst>
            </p:cNvPr>
            <p:cNvCxnSpPr/>
            <p:nvPr/>
          </p:nvCxnSpPr>
          <p:spPr>
            <a:xfrm flipH="1" flipV="1">
              <a:off x="4830055" y="4521152"/>
              <a:ext cx="219075" cy="208596"/>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5B434553-576F-4F86-AE0C-4B381413E8BE}"/>
                </a:ext>
              </a:extLst>
            </p:cNvPr>
            <p:cNvCxnSpPr>
              <a:cxnSpLocks/>
            </p:cNvCxnSpPr>
            <p:nvPr/>
          </p:nvCxnSpPr>
          <p:spPr>
            <a:xfrm flipH="1">
              <a:off x="798490" y="4520473"/>
              <a:ext cx="4051585" cy="0"/>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0" name="Title 1">
              <a:extLst>
                <a:ext uri="{FF2B5EF4-FFF2-40B4-BE49-F238E27FC236}">
                  <a16:creationId xmlns:a16="http://schemas.microsoft.com/office/drawing/2014/main" xmlns="" id="{954F953B-979F-47F2-9857-2D0B18A690FC}"/>
                </a:ext>
              </a:extLst>
            </p:cNvPr>
            <p:cNvSpPr txBox="1">
              <a:spLocks/>
            </p:cNvSpPr>
            <p:nvPr/>
          </p:nvSpPr>
          <p:spPr bwMode="gray">
            <a:xfrm>
              <a:off x="798490" y="3882346"/>
              <a:ext cx="2927739" cy="6336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endParaRPr lang="en-GB" sz="1800" dirty="0">
                <a:solidFill>
                  <a:srgbClr val="5791CA"/>
                </a:solidFill>
              </a:endParaRPr>
            </a:p>
            <a:p>
              <a:r>
                <a:rPr lang="en-GB" sz="1800" dirty="0" smtClean="0">
                  <a:solidFill>
                    <a:srgbClr val="5791CA"/>
                  </a:solidFill>
                </a:rPr>
                <a:t>Email Framework</a:t>
              </a:r>
              <a:endParaRPr lang="en-GB" sz="1800" dirty="0">
                <a:solidFill>
                  <a:srgbClr val="5791CA"/>
                </a:solidFill>
              </a:endParaRPr>
            </a:p>
            <a:p>
              <a:endParaRPr lang="en-GB" sz="1800" dirty="0">
                <a:solidFill>
                  <a:srgbClr val="5791CA"/>
                </a:solidFill>
              </a:endParaRPr>
            </a:p>
          </p:txBody>
        </p:sp>
        <p:sp>
          <p:nvSpPr>
            <p:cNvPr id="71" name="Title 1">
              <a:extLst>
                <a:ext uri="{FF2B5EF4-FFF2-40B4-BE49-F238E27FC236}">
                  <a16:creationId xmlns:a16="http://schemas.microsoft.com/office/drawing/2014/main" xmlns="" id="{88C09C8E-BB7D-4954-8B2F-074F838673E0}"/>
                </a:ext>
              </a:extLst>
            </p:cNvPr>
            <p:cNvSpPr txBox="1">
              <a:spLocks/>
            </p:cNvSpPr>
            <p:nvPr/>
          </p:nvSpPr>
          <p:spPr bwMode="gray">
            <a:xfrm>
              <a:off x="798490" y="4542183"/>
              <a:ext cx="3577056" cy="1295879"/>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lgn="r">
                <a:spcAft>
                  <a:spcPts val="600"/>
                </a:spcAft>
              </a:pPr>
              <a:endParaRPr lang="en-GB" sz="1800" dirty="0">
                <a:solidFill>
                  <a:srgbClr val="A5C93D"/>
                </a:solidFill>
              </a:endParaRPr>
            </a:p>
            <a:p>
              <a:pPr marL="285750" indent="-285750">
                <a:buFont typeface="Wingdings" panose="05000000000000000000" pitchFamily="2" charset="2"/>
                <a:buChar char="ü"/>
              </a:pPr>
              <a:r>
                <a:rPr lang="en-GB" sz="1400" dirty="0" smtClean="0">
                  <a:solidFill>
                    <a:schemeClr val="tx1">
                      <a:lumMod val="50000"/>
                      <a:lumOff val="50000"/>
                    </a:schemeClr>
                  </a:solidFill>
                </a:rPr>
                <a:t>HTML template management</a:t>
              </a:r>
            </a:p>
            <a:p>
              <a:pPr marL="285750" indent="-285750">
                <a:buFont typeface="Wingdings" panose="05000000000000000000" pitchFamily="2" charset="2"/>
                <a:buChar char="ü"/>
              </a:pPr>
              <a:r>
                <a:rPr lang="en-GB" sz="1400" dirty="0" smtClean="0">
                  <a:solidFill>
                    <a:schemeClr val="tx1">
                      <a:lumMod val="50000"/>
                      <a:lumOff val="50000"/>
                    </a:schemeClr>
                  </a:solidFill>
                </a:rPr>
                <a:t>Dynamic logic for data selection and manipulation</a:t>
              </a:r>
            </a:p>
            <a:p>
              <a:pPr marL="285750" indent="-285750">
                <a:buFont typeface="Wingdings" panose="05000000000000000000" pitchFamily="2" charset="2"/>
                <a:buChar char="ü"/>
              </a:pPr>
              <a:r>
                <a:rPr lang="en-GB" sz="1400" dirty="0" smtClean="0">
                  <a:solidFill>
                    <a:schemeClr val="tx1">
                      <a:lumMod val="50000"/>
                      <a:lumOff val="50000"/>
                    </a:schemeClr>
                  </a:solidFill>
                </a:rPr>
                <a:t>Supports mass communication</a:t>
              </a:r>
            </a:p>
            <a:p>
              <a:pPr marL="285750" indent="-285750">
                <a:buFont typeface="Wingdings" panose="05000000000000000000" pitchFamily="2" charset="2"/>
                <a:buChar char="ü"/>
              </a:pPr>
              <a:endParaRPr lang="en-GB" sz="1400" dirty="0" smtClean="0">
                <a:solidFill>
                  <a:schemeClr val="tx1">
                    <a:lumMod val="50000"/>
                    <a:lumOff val="50000"/>
                  </a:schemeClr>
                </a:solidFill>
              </a:endParaRPr>
            </a:p>
            <a:p>
              <a:pPr algn="r"/>
              <a:endParaRPr lang="en-GB" sz="2000" dirty="0">
                <a:solidFill>
                  <a:schemeClr val="tx1">
                    <a:lumMod val="50000"/>
                    <a:lumOff val="50000"/>
                  </a:schemeClr>
                </a:solidFill>
              </a:endParaRPr>
            </a:p>
          </p:txBody>
        </p:sp>
      </p:grpSp>
      <p:grpSp>
        <p:nvGrpSpPr>
          <p:cNvPr id="72" name="Group 71">
            <a:extLst>
              <a:ext uri="{FF2B5EF4-FFF2-40B4-BE49-F238E27FC236}">
                <a16:creationId xmlns:a16="http://schemas.microsoft.com/office/drawing/2014/main" xmlns="" id="{D2C2576A-8674-4CBF-BA65-096E76606A09}"/>
              </a:ext>
            </a:extLst>
          </p:cNvPr>
          <p:cNvGrpSpPr/>
          <p:nvPr/>
        </p:nvGrpSpPr>
        <p:grpSpPr>
          <a:xfrm>
            <a:off x="1876979" y="3766813"/>
            <a:ext cx="3799988" cy="1891798"/>
            <a:chOff x="798490" y="3882346"/>
            <a:chExt cx="4279877" cy="1891798"/>
          </a:xfrm>
        </p:grpSpPr>
        <p:cxnSp>
          <p:nvCxnSpPr>
            <p:cNvPr id="73" name="Straight Connector 72">
              <a:extLst>
                <a:ext uri="{FF2B5EF4-FFF2-40B4-BE49-F238E27FC236}">
                  <a16:creationId xmlns:a16="http://schemas.microsoft.com/office/drawing/2014/main" xmlns="" id="{D9CFD4A3-9AFD-45F5-833C-28586F4F4DF4}"/>
                </a:ext>
              </a:extLst>
            </p:cNvPr>
            <p:cNvCxnSpPr/>
            <p:nvPr/>
          </p:nvCxnSpPr>
          <p:spPr>
            <a:xfrm flipH="1">
              <a:off x="4859292" y="4316675"/>
              <a:ext cx="219075" cy="208596"/>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5B434553-576F-4F86-AE0C-4B381413E8BE}"/>
                </a:ext>
              </a:extLst>
            </p:cNvPr>
            <p:cNvCxnSpPr>
              <a:cxnSpLocks/>
            </p:cNvCxnSpPr>
            <p:nvPr/>
          </p:nvCxnSpPr>
          <p:spPr>
            <a:xfrm flipH="1">
              <a:off x="798490" y="4520473"/>
              <a:ext cx="4051585" cy="0"/>
            </a:xfrm>
            <a:prstGeom prst="line">
              <a:avLst/>
            </a:prstGeom>
            <a:ln w="19050" cap="rnd">
              <a:solidFill>
                <a:srgbClr val="A9A9A9"/>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5" name="Title 1">
              <a:extLst>
                <a:ext uri="{FF2B5EF4-FFF2-40B4-BE49-F238E27FC236}">
                  <a16:creationId xmlns:a16="http://schemas.microsoft.com/office/drawing/2014/main" xmlns="" id="{954F953B-979F-47F2-9857-2D0B18A690FC}"/>
                </a:ext>
              </a:extLst>
            </p:cNvPr>
            <p:cNvSpPr txBox="1">
              <a:spLocks/>
            </p:cNvSpPr>
            <p:nvPr/>
          </p:nvSpPr>
          <p:spPr bwMode="gray">
            <a:xfrm>
              <a:off x="798490" y="3882346"/>
              <a:ext cx="3020988" cy="63360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spcAft>
                  <a:spcPts val="600"/>
                </a:spcAft>
              </a:pPr>
              <a:endParaRPr lang="en-GB" sz="1800" dirty="0">
                <a:solidFill>
                  <a:srgbClr val="5791CA"/>
                </a:solidFill>
              </a:endParaRPr>
            </a:p>
            <a:p>
              <a:r>
                <a:rPr lang="en-GB" sz="1800" dirty="0" smtClean="0">
                  <a:solidFill>
                    <a:srgbClr val="5791CA"/>
                  </a:solidFill>
                </a:rPr>
                <a:t>Powerful Integration</a:t>
              </a:r>
              <a:endParaRPr lang="en-GB" sz="1800" dirty="0">
                <a:solidFill>
                  <a:srgbClr val="5791CA"/>
                </a:solidFill>
              </a:endParaRPr>
            </a:p>
            <a:p>
              <a:endParaRPr lang="en-GB" sz="1800" dirty="0">
                <a:solidFill>
                  <a:srgbClr val="5791CA"/>
                </a:solidFill>
              </a:endParaRPr>
            </a:p>
          </p:txBody>
        </p:sp>
        <p:sp>
          <p:nvSpPr>
            <p:cNvPr id="76" name="Title 1">
              <a:extLst>
                <a:ext uri="{FF2B5EF4-FFF2-40B4-BE49-F238E27FC236}">
                  <a16:creationId xmlns:a16="http://schemas.microsoft.com/office/drawing/2014/main" xmlns="" id="{88C09C8E-BB7D-4954-8B2F-074F838673E0}"/>
                </a:ext>
              </a:extLst>
            </p:cNvPr>
            <p:cNvSpPr txBox="1">
              <a:spLocks/>
            </p:cNvSpPr>
            <p:nvPr/>
          </p:nvSpPr>
          <p:spPr bwMode="gray">
            <a:xfrm>
              <a:off x="798490" y="4542184"/>
              <a:ext cx="3745970" cy="1231960"/>
            </a:xfrm>
            <a:prstGeom prst="rect">
              <a:avLst/>
            </a:prstGeom>
          </p:spPr>
          <p:txBody>
            <a:bodyPr vert="horz" lIns="0" tIns="0" rIns="0" bIns="0" rtlCol="0" anchor="ctr" anchorCtr="0">
              <a:noAutofit/>
            </a:bodyPr>
            <a:lstStyle>
              <a:lvl1pPr algn="l" defTabSz="914400" rtl="0" eaLnBrk="1" latinLnBrk="0" hangingPunct="1">
                <a:spcBef>
                  <a:spcPct val="0"/>
                </a:spcBef>
                <a:buNone/>
                <a:defRPr sz="2400" b="0" kern="1200">
                  <a:solidFill>
                    <a:schemeClr val="tx1"/>
                  </a:solidFill>
                  <a:latin typeface="Segoe UI" pitchFamily="34" charset="0"/>
                  <a:ea typeface="Segoe UI" pitchFamily="34" charset="0"/>
                  <a:cs typeface="Segoe UI" pitchFamily="34" charset="0"/>
                </a:defRPr>
              </a:lvl1pPr>
            </a:lstStyle>
            <a:p>
              <a:pPr algn="r">
                <a:spcAft>
                  <a:spcPts val="600"/>
                </a:spcAft>
              </a:pPr>
              <a:endParaRPr lang="en-GB" sz="1800" dirty="0">
                <a:solidFill>
                  <a:srgbClr val="A5C93D"/>
                </a:solidFill>
              </a:endParaRPr>
            </a:p>
            <a:p>
              <a:pPr marL="285750" indent="-285750">
                <a:buFont typeface="Wingdings" panose="05000000000000000000" pitchFamily="2" charset="2"/>
                <a:buChar char="ü"/>
              </a:pPr>
              <a:r>
                <a:rPr lang="en-GB" sz="1400" dirty="0" smtClean="0">
                  <a:solidFill>
                    <a:schemeClr val="tx1">
                      <a:lumMod val="50000"/>
                      <a:lumOff val="50000"/>
                    </a:schemeClr>
                  </a:solidFill>
                </a:rPr>
                <a:t>Simple API to support any scenario</a:t>
              </a:r>
            </a:p>
            <a:p>
              <a:pPr marL="285750" indent="-285750">
                <a:buFont typeface="Wingdings" panose="05000000000000000000" pitchFamily="2" charset="2"/>
                <a:buChar char="ü"/>
              </a:pPr>
              <a:r>
                <a:rPr lang="en-GB" sz="1400" dirty="0" smtClean="0">
                  <a:solidFill>
                    <a:schemeClr val="tx1">
                      <a:lumMod val="50000"/>
                      <a:lumOff val="50000"/>
                    </a:schemeClr>
                  </a:solidFill>
                </a:rPr>
                <a:t>Integrated with SAP authorisations</a:t>
              </a:r>
            </a:p>
            <a:p>
              <a:pPr marL="285750" indent="-285750">
                <a:buFont typeface="Wingdings" panose="05000000000000000000" pitchFamily="2" charset="2"/>
                <a:buChar char="ü"/>
              </a:pPr>
              <a:r>
                <a:rPr lang="en-GB" sz="1400" dirty="0" smtClean="0">
                  <a:solidFill>
                    <a:schemeClr val="tx1">
                      <a:lumMod val="50000"/>
                      <a:lumOff val="50000"/>
                    </a:schemeClr>
                  </a:solidFill>
                </a:rPr>
                <a:t>Integrated with SAP Connect</a:t>
              </a:r>
              <a:endParaRPr lang="en-GB" sz="1400" dirty="0">
                <a:solidFill>
                  <a:schemeClr val="tx1">
                    <a:lumMod val="50000"/>
                    <a:lumOff val="50000"/>
                  </a:schemeClr>
                </a:solidFill>
              </a:endParaRPr>
            </a:p>
            <a:p>
              <a:pPr algn="r"/>
              <a:endParaRPr lang="en-GB" sz="2000" dirty="0">
                <a:solidFill>
                  <a:schemeClr val="tx1">
                    <a:lumMod val="50000"/>
                    <a:lumOff val="50000"/>
                  </a:schemeClr>
                </a:solidFill>
              </a:endParaRPr>
            </a:p>
          </p:txBody>
        </p:sp>
      </p:grpSp>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03040" y="5209952"/>
            <a:ext cx="2255245" cy="1536005"/>
          </a:xfrm>
          <a:prstGeom prst="rect">
            <a:avLst/>
          </a:prstGeom>
        </p:spPr>
      </p:pic>
    </p:spTree>
    <p:extLst>
      <p:ext uri="{BB962C8B-B14F-4D97-AF65-F5344CB8AC3E}">
        <p14:creationId xmlns:p14="http://schemas.microsoft.com/office/powerpoint/2010/main" val="30844042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right)">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Effect transition="in" filter="wipe(left)">
                                      <p:cBhvr>
                                        <p:cTn id="12" dur="500"/>
                                        <p:tgtEl>
                                          <p:spTgt spid="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wipe(right)">
                                      <p:cBhvr>
                                        <p:cTn id="1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3040" y="5209952"/>
            <a:ext cx="2255245" cy="1536005"/>
          </a:xfrm>
          <a:prstGeom prst="rect">
            <a:avLst/>
          </a:prstGeom>
        </p:spPr>
      </p:pic>
      <p:sp>
        <p:nvSpPr>
          <p:cNvPr id="6" name="Rectangle 5"/>
          <p:cNvSpPr/>
          <p:nvPr/>
        </p:nvSpPr>
        <p:spPr bwMode="gray">
          <a:xfrm>
            <a:off x="0" y="2191266"/>
            <a:ext cx="12192000" cy="980818"/>
          </a:xfrm>
          <a:prstGeom prst="rect">
            <a:avLst/>
          </a:prstGeom>
          <a:gradFill flip="none" rotWithShape="1">
            <a:gsLst>
              <a:gs pos="0">
                <a:srgbClr val="0070C0"/>
              </a:gs>
              <a:gs pos="100000">
                <a:srgbClr val="0070C0">
                  <a:alpha val="0"/>
                </a:srgbClr>
              </a:gs>
            </a:gsLst>
            <a:path path="circle">
              <a:fillToRect t="100000" r="100000"/>
            </a:path>
            <a:tileRect l="-100000" b="-100000"/>
          </a:gra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GB"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5" name="Text Placeholder 3"/>
          <p:cNvSpPr txBox="1">
            <a:spLocks/>
          </p:cNvSpPr>
          <p:nvPr/>
        </p:nvSpPr>
        <p:spPr>
          <a:xfrm>
            <a:off x="432001" y="1408113"/>
            <a:ext cx="11326284" cy="4352925"/>
          </a:xfrm>
          <a:prstGeom prst="rect">
            <a:avLst/>
          </a:prstGeom>
        </p:spPr>
        <p:txBody>
          <a:bodyPr/>
          <a:lstStyle>
            <a:lvl1pPr marL="0" indent="0" algn="l" defTabSz="914400" rtl="0" eaLnBrk="1" latinLnBrk="0" hangingPunct="1">
              <a:spcBef>
                <a:spcPts val="1620"/>
              </a:spcBef>
              <a:buClr>
                <a:schemeClr val="accent1"/>
              </a:buClr>
              <a:buSzPct val="80000"/>
              <a:buFontTx/>
              <a:buNone/>
              <a:defRPr sz="3200" b="0" kern="1200">
                <a:solidFill>
                  <a:schemeClr val="tx1"/>
                </a:solidFill>
                <a:latin typeface="Segoe UI Light" pitchFamily="34" charset="0"/>
                <a:ea typeface="Segoe UI" pitchFamily="34" charset="0"/>
                <a:cs typeface="Segoe UI" pitchFamily="34" charset="0"/>
              </a:defRPr>
            </a:lvl1pPr>
            <a:lvl2pPr marL="269875" indent="-269875" algn="l" defTabSz="914400" rtl="0" eaLnBrk="1" latinLnBrk="0" hangingPunct="1">
              <a:spcBef>
                <a:spcPts val="600"/>
              </a:spcBef>
              <a:buClr>
                <a:schemeClr val="tx2"/>
              </a:buClr>
              <a:buSzPct val="100000"/>
              <a:buFont typeface="Wingdings" pitchFamily="2" charset="2"/>
              <a:buChar char="n"/>
              <a:defRPr sz="2400" kern="1200">
                <a:solidFill>
                  <a:schemeClr val="tx1"/>
                </a:solidFill>
                <a:latin typeface="Segoe UI Light" pitchFamily="34" charset="0"/>
                <a:ea typeface="Segoe UI" pitchFamily="34" charset="0"/>
                <a:cs typeface="Segoe UI" pitchFamily="34" charset="0"/>
              </a:defRPr>
            </a:lvl2pPr>
            <a:lvl3pPr marL="541338" indent="-274638" algn="l" defTabSz="914400" rtl="0" eaLnBrk="1" latinLnBrk="0" hangingPunct="1">
              <a:spcBef>
                <a:spcPts val="400"/>
              </a:spcBef>
              <a:buClr>
                <a:schemeClr val="tx2"/>
              </a:buClr>
              <a:buSzPct val="130000"/>
              <a:buFont typeface="Wingdings" pitchFamily="2" charset="2"/>
              <a:buChar char="§"/>
              <a:defRPr sz="2000" kern="1200">
                <a:solidFill>
                  <a:schemeClr val="tx1"/>
                </a:solidFill>
                <a:latin typeface="Segoe UI Light" pitchFamily="34" charset="0"/>
                <a:ea typeface="Segoe UI" pitchFamily="34" charset="0"/>
                <a:cs typeface="Segoe UI" pitchFamily="34" charset="0"/>
              </a:defRPr>
            </a:lvl3pPr>
            <a:lvl4pPr marL="808038" indent="-269875" algn="l" defTabSz="914400" rtl="0" eaLnBrk="1" latinLnBrk="0" hangingPunct="1">
              <a:spcBef>
                <a:spcPts val="400"/>
              </a:spcBef>
              <a:buClr>
                <a:schemeClr val="tx2"/>
              </a:buClr>
              <a:buSzPct val="100000"/>
              <a:buFont typeface="Arial" pitchFamily="34" charset="0"/>
              <a:buChar char="–"/>
              <a:defRPr sz="1600" kern="1200">
                <a:solidFill>
                  <a:schemeClr val="tx1"/>
                </a:solidFill>
                <a:latin typeface="Segoe UI Light" pitchFamily="34" charset="0"/>
                <a:ea typeface="Segoe UI" pitchFamily="34" charset="0"/>
                <a:cs typeface="Segoe UI" pitchFamily="34" charset="0"/>
              </a:defRPr>
            </a:lvl4pPr>
            <a:lvl5pPr marL="982663" indent="-182563" algn="l" defTabSz="914400" rtl="0" eaLnBrk="1" latinLnBrk="0" hangingPunct="1">
              <a:spcBef>
                <a:spcPts val="250"/>
              </a:spcBef>
              <a:buClr>
                <a:schemeClr val="tx2"/>
              </a:buClr>
              <a:buSzPct val="100000"/>
              <a:buFont typeface="Courier New" pitchFamily="49" charset="0"/>
              <a:buChar char="o"/>
              <a:tabLst/>
              <a:defRPr sz="1400" kern="1200">
                <a:solidFill>
                  <a:schemeClr val="tx1"/>
                </a:solidFill>
                <a:latin typeface="Segoe UI Light"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4400" dirty="0" smtClean="0"/>
              <a:t>Introduction</a:t>
            </a:r>
          </a:p>
          <a:p>
            <a:r>
              <a:rPr lang="en-GB" sz="4400" b="1" dirty="0" smtClean="0">
                <a:solidFill>
                  <a:schemeClr val="bg1"/>
                </a:solidFill>
              </a:rPr>
              <a:t>What Floe can do</a:t>
            </a:r>
          </a:p>
          <a:p>
            <a:r>
              <a:rPr lang="en-GB" sz="4400" dirty="0" smtClean="0"/>
              <a:t>How it works</a:t>
            </a:r>
          </a:p>
          <a:p>
            <a:r>
              <a:rPr lang="en-GB" sz="4400" dirty="0" smtClean="0"/>
              <a:t>Summary</a:t>
            </a:r>
          </a:p>
          <a:p>
            <a:r>
              <a:rPr lang="en-GB" sz="4400" dirty="0" smtClean="0"/>
              <a:t>Pricing</a:t>
            </a:r>
            <a:endParaRPr lang="en-GB" sz="4400" dirty="0"/>
          </a:p>
        </p:txBody>
      </p:sp>
    </p:spTree>
    <p:extLst>
      <p:ext uri="{BB962C8B-B14F-4D97-AF65-F5344CB8AC3E}">
        <p14:creationId xmlns:p14="http://schemas.microsoft.com/office/powerpoint/2010/main" val="149360227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Floe can do</a:t>
            </a:r>
            <a:endParaRPr lang="en-GB" dirty="0">
              <a:solidFill>
                <a:schemeClr val="bg1"/>
              </a:solidFill>
            </a:endParaRPr>
          </a:p>
        </p:txBody>
      </p:sp>
      <p:pic>
        <p:nvPicPr>
          <p:cNvPr id="5" name="W2rpD62mgAs"/>
          <p:cNvPicPr>
            <a:picLocks noRot="1" noChangeAspect="1"/>
          </p:cNvPicPr>
          <p:nvPr>
            <a:videoFile r:link="rId1"/>
          </p:nvPr>
        </p:nvPicPr>
        <p:blipFill>
          <a:blip r:embed="rId4"/>
          <a:stretch>
            <a:fillRect/>
          </a:stretch>
        </p:blipFill>
        <p:spPr>
          <a:xfrm>
            <a:off x="2447365" y="1290918"/>
            <a:ext cx="7458634" cy="4195482"/>
          </a:xfrm>
          <a:prstGeom prst="rect">
            <a:avLst/>
          </a:prstGeom>
          <a:ln>
            <a:solidFill>
              <a:schemeClr val="bg1"/>
            </a:solidFill>
          </a:ln>
        </p:spPr>
      </p:pic>
    </p:spTree>
    <p:extLst>
      <p:ext uri="{BB962C8B-B14F-4D97-AF65-F5344CB8AC3E}">
        <p14:creationId xmlns:p14="http://schemas.microsoft.com/office/powerpoint/2010/main" val="2190499295"/>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EC9E9E"/>
            </a:gs>
            <a:gs pos="99717">
              <a:srgbClr val="7EBCC7"/>
            </a:gs>
            <a:gs pos="0">
              <a:srgbClr val="7EBCC7">
                <a:lumMod val="21000"/>
                <a:lumOff val="79000"/>
                <a:alpha val="46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Floe Use Cases</a:t>
            </a:r>
            <a:endParaRPr lang="en-GB" dirty="0"/>
          </a:p>
        </p:txBody>
      </p:sp>
      <p:grpSp>
        <p:nvGrpSpPr>
          <p:cNvPr id="3" name="Group 2"/>
          <p:cNvGrpSpPr/>
          <p:nvPr/>
        </p:nvGrpSpPr>
        <p:grpSpPr>
          <a:xfrm>
            <a:off x="1030191" y="1261252"/>
            <a:ext cx="4975753" cy="723877"/>
            <a:chOff x="1030191" y="1261252"/>
            <a:chExt cx="4975753" cy="723877"/>
          </a:xfrm>
        </p:grpSpPr>
        <p:sp>
          <p:nvSpPr>
            <p:cNvPr id="9" name="Rectangle 8"/>
            <p:cNvSpPr/>
            <p:nvPr/>
          </p:nvSpPr>
          <p:spPr>
            <a:xfrm>
              <a:off x="1955591" y="1265129"/>
              <a:ext cx="4050353" cy="72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latin typeface="Segoe UI" panose="020B0502040204020203" pitchFamily="34" charset="0"/>
                  <a:ea typeface="Segoe UI" panose="020B0502040204020203" pitchFamily="34" charset="0"/>
                  <a:cs typeface="Segoe UI" panose="020B0502040204020203" pitchFamily="34" charset="0"/>
                </a:rPr>
                <a:t>Process Notifications</a:t>
              </a: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191" y="1261252"/>
              <a:ext cx="720000" cy="720000"/>
            </a:xfrm>
            <a:prstGeom prst="rect">
              <a:avLst/>
            </a:prstGeom>
          </p:spPr>
        </p:pic>
      </p:gr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77557" y="918001"/>
            <a:ext cx="4736595" cy="5580000"/>
          </a:xfrm>
          <a:prstGeom prst="rect">
            <a:avLst/>
          </a:prstGeom>
        </p:spPr>
      </p:pic>
      <p:sp>
        <p:nvSpPr>
          <p:cNvPr id="4" name="Rounded Rectangle 3"/>
          <p:cNvSpPr/>
          <p:nvPr/>
        </p:nvSpPr>
        <p:spPr bwMode="gray">
          <a:xfrm>
            <a:off x="1030191" y="3538935"/>
            <a:ext cx="5403878" cy="1493520"/>
          </a:xfrm>
          <a:prstGeom prst="roundRect">
            <a:avLst/>
          </a:prstGeom>
          <a:solidFill>
            <a:schemeClr val="accent2">
              <a:lumMod val="40000"/>
              <a:lumOff val="60000"/>
            </a:schemeClr>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Transform every SAP Workflow</a:t>
            </a:r>
            <a:r>
              <a:rPr kumimoji="0" lang="en-GB" sz="2800" i="0" u="none" strike="noStrike" kern="0" cap="none" spc="0" normalizeH="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rPr>
              <a:t> notification</a:t>
            </a:r>
            <a:endParaRPr kumimoji="0" lang="en-GB" sz="2800" i="0" u="none" strike="noStrike" kern="0" cap="none" spc="0" normalizeH="0" baseline="0" noProof="0" dirty="0" smtClean="0">
              <a:ln>
                <a:noFill/>
              </a:ln>
              <a:effectLst/>
              <a:uLnTx/>
              <a:uFillTx/>
              <a:latin typeface="Segoe UI Semibold" panose="020B0702040204020203" pitchFamily="34" charset="0"/>
              <a:ea typeface="Arial Unicode MS" pitchFamily="34" charset="-128"/>
              <a:cs typeface="Segoe UI Semibold" panose="020B0702040204020203" pitchFamily="34" charset="0"/>
            </a:endParaRPr>
          </a:p>
        </p:txBody>
      </p:sp>
      <p:pic>
        <p:nvPicPr>
          <p:cNvPr id="5" name="Picture 4"/>
          <p:cNvPicPr>
            <a:picLocks noChangeAspect="1"/>
          </p:cNvPicPr>
          <p:nvPr/>
        </p:nvPicPr>
        <p:blipFill>
          <a:blip r:embed="rId5"/>
          <a:stretch>
            <a:fillRect/>
          </a:stretch>
        </p:blipFill>
        <p:spPr>
          <a:xfrm>
            <a:off x="7260472" y="0"/>
            <a:ext cx="3970763" cy="6858000"/>
          </a:xfrm>
          <a:prstGeom prst="rect">
            <a:avLst/>
          </a:prstGeom>
        </p:spPr>
      </p:pic>
    </p:spTree>
    <p:extLst>
      <p:ext uri="{BB962C8B-B14F-4D97-AF65-F5344CB8AC3E}">
        <p14:creationId xmlns:p14="http://schemas.microsoft.com/office/powerpoint/2010/main" val="2231688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1 - &amp;quot;Arch PowerPoint Template&amp;quot;&quot;/&gt;&lt;property id=&quot;20307&quot; value=&quot;353&quot;/&gt;&lt;/object&gt;&lt;object type=&quot;3&quot; unique_id=&quot;12015&quot;&gt;&lt;property id=&quot;20148&quot; value=&quot;5&quot;/&gt;&lt;property id=&quot;20300&quot; value=&quot;Slide 2 - &amp;quot;Agenda&amp;quot;&quot;/&gt;&lt;property id=&quot;20307&quot; value=&quot;392&quot;/&gt;&lt;/object&gt;&lt;object type=&quot;3&quot; unique_id=&quot;15476&quot;&gt;&lt;property id=&quot;20148&quot; value=&quot;5&quot;/&gt;&lt;property id=&quot;20300&quot; value=&quot;Slide 6 - &amp;quot;Common Logos&amp;quot;&quot;/&gt;&lt;property id=&quot;20307&quot; value=&quot;393&quot;/&gt;&lt;/object&gt;&lt;object type=&quot;3&quot; unique_id=&quot;15556&quot;&gt;&lt;property id=&quot;20148&quot; value=&quot;5&quot;/&gt;&lt;property id=&quot;20300&quot; value=&quot;Slide 4 - &amp;quot;Questions &amp;amp; Answers&amp;quot;&quot;/&gt;&lt;property id=&quot;20307&quot; value=&quot;394&quot;/&gt;&lt;/object&gt;&lt;object type=&quot;3&quot; unique_id=&quot;15557&quot;&gt;&lt;property id=&quot;20148&quot; value=&quot;5&quot;/&gt;&lt;property id=&quot;20300&quot; value=&quot;Slide 3 - &amp;quot;Some topic&amp;quot;&quot;/&gt;&lt;property id=&quot;20307&quot; value=&quot;395&quot;/&gt;&lt;/object&gt;&lt;object type=&quot;3&quot; unique_id=&quot;15558&quot;&gt;&lt;property id=&quot;20148&quot; value=&quot;5&quot;/&gt;&lt;property id=&quot;20300&quot; value=&quot;Slide 5 - &amp;quot;Thank you&amp;quot;&quot;/&gt;&lt;property id=&quot;20307&quot; value=&quot;396&quot;/&gt;&lt;/object&gt;&lt;/object&gt;&lt;/object&gt;&lt;/database&gt;"/>
  <p:tag name="SECTOMILLISECCONVERTED" val="1"/>
</p:tagLst>
</file>

<file path=ppt/theme/theme1.xml><?xml version="1.0" encoding="utf-8"?>
<a:theme xmlns:a="http://schemas.openxmlformats.org/drawingml/2006/main" name="Arch 2015">
  <a:themeElements>
    <a:clrScheme name="Arch Palette">
      <a:dk1>
        <a:sysClr val="windowText" lastClr="000000"/>
      </a:dk1>
      <a:lt1>
        <a:sysClr val="window" lastClr="FFFFFF"/>
      </a:lt1>
      <a:dk2>
        <a:srgbClr val="A5C93E"/>
      </a:dk2>
      <a:lt2>
        <a:srgbClr val="929395"/>
      </a:lt2>
      <a:accent1>
        <a:srgbClr val="D91A5D"/>
      </a:accent1>
      <a:accent2>
        <a:srgbClr val="D98704"/>
      </a:accent2>
      <a:accent3>
        <a:srgbClr val="764E92"/>
      </a:accent3>
      <a:accent4>
        <a:srgbClr val="923679"/>
      </a:accent4>
      <a:accent5>
        <a:srgbClr val="0C8389"/>
      </a:accent5>
      <a:accent6>
        <a:srgbClr val="9F3B3A"/>
      </a:accent6>
      <a:hlink>
        <a:srgbClr val="0000FF"/>
      </a:hlink>
      <a:folHlink>
        <a:srgbClr val="800080"/>
      </a:folHlink>
    </a:clrScheme>
    <a:fontScheme name="PartnerEdge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b="0" i="0" u="none" strike="noStrike" kern="0" cap="none" spc="0" normalizeH="0" baseline="0" noProof="0" dirty="0"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 id="{A7AA008D-9025-46E1-B975-422FDE1A6F9F}" vid="{7D8F1C96-38C6-4653-99ED-09B88E51C31B}"/>
    </a:ext>
  </a:ext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871</TotalTime>
  <Words>1549</Words>
  <Application>Microsoft Office PowerPoint</Application>
  <PresentationFormat>Widescreen</PresentationFormat>
  <Paragraphs>238</Paragraphs>
  <Slides>23</Slides>
  <Notes>22</Notes>
  <HiddenSlides>0</HiddenSlides>
  <MMClips>3</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Arial Unicode MS</vt:lpstr>
      <vt:lpstr>Arial</vt:lpstr>
      <vt:lpstr>Courier New</vt:lpstr>
      <vt:lpstr>Segoe UI</vt:lpstr>
      <vt:lpstr>Segoe UI Light</vt:lpstr>
      <vt:lpstr>Segoe UI Semibold</vt:lpstr>
      <vt:lpstr>Segoe UI Semilight</vt:lpstr>
      <vt:lpstr>Symbol</vt:lpstr>
      <vt:lpstr>wingdings</vt:lpstr>
      <vt:lpstr>wingdings</vt:lpstr>
      <vt:lpstr>Arch 2015</vt:lpstr>
      <vt:lpstr>Introduction to Floe</vt:lpstr>
      <vt:lpstr>Agenda</vt:lpstr>
      <vt:lpstr>Introduction</vt:lpstr>
      <vt:lpstr>Business Drivers</vt:lpstr>
      <vt:lpstr>The SAP Email Problem</vt:lpstr>
      <vt:lpstr>The Solution: Floe</vt:lpstr>
      <vt:lpstr>Agenda</vt:lpstr>
      <vt:lpstr>What Floe can do</vt:lpstr>
      <vt:lpstr>Floe Use Cases</vt:lpstr>
      <vt:lpstr>Floe Use Cases</vt:lpstr>
      <vt:lpstr>Floe Use Cases</vt:lpstr>
      <vt:lpstr>Floe Use Cases</vt:lpstr>
      <vt:lpstr>Agenda</vt:lpstr>
      <vt:lpstr>The Floe API</vt:lpstr>
      <vt:lpstr>The Floe API</vt:lpstr>
      <vt:lpstr>Email Builder</vt:lpstr>
      <vt:lpstr>Agenda</vt:lpstr>
      <vt:lpstr>Benefits</vt:lpstr>
      <vt:lpstr>Summary</vt:lpstr>
      <vt:lpstr>Agenda</vt:lpstr>
      <vt:lpstr>Pricing</vt:lpstr>
      <vt:lpstr>Questions &amp; Answers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Floe</dc:title>
  <dc:creator>Chris Scott</dc:creator>
  <cp:lastModifiedBy>Chris Scott</cp:lastModifiedBy>
  <cp:revision>82</cp:revision>
  <dcterms:created xsi:type="dcterms:W3CDTF">2017-09-13T08:01:26Z</dcterms:created>
  <dcterms:modified xsi:type="dcterms:W3CDTF">2019-03-29T12:00:46Z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